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15"/>
  </p:notesMasterIdLst>
  <p:handoutMasterIdLst>
    <p:handoutMasterId r:id="rId16"/>
  </p:handoutMasterIdLst>
  <p:sldIdLst>
    <p:sldId id="374" r:id="rId3"/>
    <p:sldId id="328" r:id="rId4"/>
    <p:sldId id="375" r:id="rId5"/>
    <p:sldId id="372" r:id="rId6"/>
    <p:sldId id="384" r:id="rId7"/>
    <p:sldId id="382" r:id="rId8"/>
    <p:sldId id="383" r:id="rId9"/>
    <p:sldId id="376" r:id="rId10"/>
    <p:sldId id="378" r:id="rId11"/>
    <p:sldId id="379" r:id="rId12"/>
    <p:sldId id="373" r:id="rId13"/>
    <p:sldId id="377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Daniel T." initials="BDT" lastIdx="1" clrIdx="0">
    <p:extLst>
      <p:ext uri="{19B8F6BF-5375-455C-9EA6-DF929625EA0E}">
        <p15:presenceInfo xmlns:p15="http://schemas.microsoft.com/office/powerpoint/2012/main" userId="S-1-5-21-909709256-1206845-1542849698-107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57"/>
    <a:srgbClr val="FA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2" autoAdjust="0"/>
    <p:restoredTop sz="95066" autoAdjust="0"/>
  </p:normalViewPr>
  <p:slideViewPr>
    <p:cSldViewPr>
      <p:cViewPr varScale="1">
        <p:scale>
          <a:sx n="110" d="100"/>
          <a:sy n="110" d="100"/>
        </p:scale>
        <p:origin x="21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28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3T09:27:28.94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EFE50-6829-4870-8822-4E306A163EE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81DAC-7310-4249-ADF0-2DE48B928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BFEB-26E1-46EB-B183-DD10111F7E10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E308F-0F31-40F4-BD24-2774ED4E8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2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solidFill>
            <a:srgbClr val="00705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705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3111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40"/>
            <p:cNvGrpSpPr>
              <a:grpSpLocks/>
            </p:cNvGrpSpPr>
            <p:nvPr userDrawn="1"/>
          </p:nvGrpSpPr>
          <p:grpSpPr bwMode="auto">
            <a:xfrm>
              <a:off x="720" y="1344"/>
              <a:ext cx="624" cy="2976"/>
              <a:chOff x="768" y="1104"/>
              <a:chExt cx="624" cy="3216"/>
            </a:xfrm>
          </p:grpSpPr>
          <p:sp>
            <p:nvSpPr>
              <p:cNvPr id="3113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115" name="Rectangle 43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ltGray">
          <a:xfrm>
            <a:off x="2124075" y="1860550"/>
            <a:ext cx="6791325" cy="50165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ko-KR" sz="2800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7239000" cy="685800"/>
          </a:xfrm>
        </p:spPr>
        <p:txBody>
          <a:bodyPr/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 anchor="ctr" anchorCtr="0"/>
          <a:lstStyle>
            <a:lvl1pPr marL="0" indent="0" algn="ctr">
              <a:buFont typeface="Wingdings" pitchFamily="2" charset="2"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37326"/>
            <a:ext cx="2133600" cy="3206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randompict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71" y="685799"/>
            <a:ext cx="646176" cy="969265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4009412034_4246075c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4638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4056427846_0050a76f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8866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old mai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3932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4055714241_93700dbf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1400" y="685800"/>
            <a:ext cx="660400" cy="99060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SLIPPERY ROCK</a:t>
            </a:r>
            <a:r>
              <a:rPr lang="en-US" sz="2400" b="1" baseline="0" dirty="0">
                <a:solidFill>
                  <a:schemeClr val="bg1"/>
                </a:solidFill>
              </a:rPr>
              <a:t> UNIVERSITY        ROCK SOLID </a:t>
            </a:r>
            <a:r>
              <a:rPr lang="en-US" sz="2400" b="0" baseline="0" dirty="0">
                <a:solidFill>
                  <a:schemeClr val="bg1"/>
                </a:solidFill>
              </a:rPr>
              <a:t>EDUCATION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1"/>
            <a:ext cx="207645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76950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1"/>
            <a:ext cx="8229600" cy="502602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1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39788"/>
            <a:ext cx="7975600" cy="5572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hidden">
          <a:xfrm>
            <a:off x="-152400" y="889000"/>
            <a:ext cx="9448800" cy="444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lIns="91757" tIns="45879" rIns="91757" bIns="45879"/>
          <a:lstStyle/>
          <a:p>
            <a:pPr defTabSz="917855">
              <a:defRPr/>
            </a:pPr>
            <a:endParaRPr kumimoji="1" lang="en-US" dirty="0">
              <a:latin typeface="Times New Roman" pitchFamily="18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6400" y="1524000"/>
            <a:ext cx="6402917" cy="1296458"/>
          </a:xfrm>
        </p:spPr>
        <p:txBody>
          <a:bodyPr lIns="92393" tIns="46198" rIns="92393" bIns="46198"/>
          <a:lstStyle>
            <a:lvl1pPr marL="0" indent="0" algn="ctr">
              <a:buFont typeface="Wingdings" pitchFamily="2" charset="2"/>
              <a:buNone/>
              <a:defRPr sz="2600">
                <a:latin typeface="Helvetica LT Std Cond Bl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7917" y="0"/>
            <a:ext cx="1905000" cy="456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084" y="0"/>
            <a:ext cx="2899833" cy="456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083" y="0"/>
            <a:ext cx="1905000" cy="456407"/>
          </a:xfrm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7010400" cy="381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41500"/>
            <a:ext cx="4064000" cy="4398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41500"/>
            <a:ext cx="4064000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103688"/>
            <a:ext cx="4064000" cy="21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solidFill>
            <a:srgbClr val="00705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705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3111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40"/>
            <p:cNvGrpSpPr>
              <a:grpSpLocks/>
            </p:cNvGrpSpPr>
            <p:nvPr userDrawn="1"/>
          </p:nvGrpSpPr>
          <p:grpSpPr bwMode="auto">
            <a:xfrm>
              <a:off x="720" y="1344"/>
              <a:ext cx="624" cy="2976"/>
              <a:chOff x="768" y="1104"/>
              <a:chExt cx="624" cy="3216"/>
            </a:xfrm>
          </p:grpSpPr>
          <p:sp>
            <p:nvSpPr>
              <p:cNvPr id="3113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15" name="Rectangle 43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ltGray">
          <a:xfrm>
            <a:off x="2124075" y="1860550"/>
            <a:ext cx="6791325" cy="50165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ko-KR" sz="2800" dirty="0">
              <a:solidFill>
                <a:prstClr val="white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7239000" cy="685800"/>
          </a:xfrm>
        </p:spPr>
        <p:txBody>
          <a:bodyPr/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 anchor="ctr" anchorCtr="0"/>
          <a:lstStyle>
            <a:lvl1pPr marL="0" indent="0" algn="ctr">
              <a:buFont typeface="Wingdings" pitchFamily="2" charset="2"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37326"/>
            <a:ext cx="2133600" cy="3206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EF24585-9C1B-4C4A-9E08-EAE2DAD8C6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" name="Picture 22" descr="randompict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71" y="685799"/>
            <a:ext cx="646176" cy="969265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4009412034_4246075c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4638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4056427846_0050a76f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8866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old mai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3932" y="685800"/>
            <a:ext cx="660400" cy="990600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4055714241_93700dbf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1400" y="685800"/>
            <a:ext cx="660400" cy="99060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SLIPPERY ROCK UNIVERSITY        ROCK SOLID </a:t>
            </a:r>
            <a:r>
              <a:rPr lang="en-US" sz="2400" dirty="0">
                <a:solidFill>
                  <a:prstClr val="white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408577069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74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37625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_logo_m.jpg"/>
          <p:cNvPicPr>
            <a:picLocks noChangeAspect="1"/>
          </p:cNvPicPr>
          <p:nvPr/>
        </p:nvPicPr>
        <p:blipFill>
          <a:blip r:embed="rId2" cstate="print"/>
          <a:srcRect t="2663"/>
          <a:stretch>
            <a:fillRect/>
          </a:stretch>
        </p:blipFill>
        <p:spPr>
          <a:xfrm>
            <a:off x="228600" y="914400"/>
            <a:ext cx="845564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6858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458200" cy="509587"/>
          </a:xfrm>
          <a:solidFill>
            <a:schemeClr val="accent5">
              <a:alpha val="58000"/>
            </a:schemeClr>
          </a:solidFill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49" indent="0">
              <a:buNone/>
              <a:defRPr sz="1800"/>
            </a:lvl2pPr>
            <a:lvl3pPr marL="914297" indent="0">
              <a:buNone/>
              <a:defRPr sz="1600"/>
            </a:lvl3pPr>
            <a:lvl4pPr marL="1371446" indent="0">
              <a:buNone/>
              <a:defRPr sz="1400"/>
            </a:lvl4pPr>
            <a:lvl5pPr marL="1828594" indent="0">
              <a:buNone/>
              <a:defRPr sz="1400"/>
            </a:lvl5pPr>
            <a:lvl6pPr marL="2285743" indent="0">
              <a:buNone/>
              <a:defRPr sz="1400"/>
            </a:lvl6pPr>
            <a:lvl7pPr marL="2742892" indent="0">
              <a:buNone/>
              <a:defRPr sz="1400"/>
            </a:lvl7pPr>
            <a:lvl8pPr marL="3200041" indent="0">
              <a:buNone/>
              <a:defRPr sz="1400"/>
            </a:lvl8pPr>
            <a:lvl9pPr marL="365719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38283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157"/>
            <a:ext cx="4038600" cy="4724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1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7397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74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685800"/>
          </a:xfrm>
        </p:spPr>
        <p:txBody>
          <a:bodyPr/>
          <a:lstStyle>
            <a:lvl1pPr>
              <a:defRPr>
                <a:solidFill>
                  <a:srgbClr val="0070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5">
              <a:alpha val="50000"/>
            </a:schemeClr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solidFill>
            <a:schemeClr val="accent5">
              <a:alpha val="50000"/>
            </a:schemeClr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8610600" cy="304800"/>
          </a:xfrm>
        </p:spPr>
        <p:txBody>
          <a:bodyPr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7057">
                    <a:lumMod val="50000"/>
                  </a:srgbClr>
                </a:solidFill>
              </a:rPr>
              <a:t>The Division of Enrollment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228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EF24585-9C1B-4C4A-9E08-EAE2DAD8C6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18431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6266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91931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95400"/>
            <a:ext cx="300831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38400"/>
            <a:ext cx="3008313" cy="3687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81161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14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0" y="1981200"/>
            <a:ext cx="54864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7" indent="0">
              <a:buNone/>
              <a:defRPr sz="2400"/>
            </a:lvl3pPr>
            <a:lvl4pPr marL="1371446" indent="0">
              <a:buNone/>
              <a:defRPr sz="2000"/>
            </a:lvl4pPr>
            <a:lvl5pPr marL="1828594" indent="0">
              <a:buNone/>
              <a:defRPr sz="2000"/>
            </a:lvl5pPr>
            <a:lvl6pPr marL="2285743" indent="0">
              <a:buNone/>
              <a:defRPr sz="2000"/>
            </a:lvl6pPr>
            <a:lvl7pPr marL="2742892" indent="0">
              <a:buNone/>
              <a:defRPr sz="2000"/>
            </a:lvl7pPr>
            <a:lvl8pPr marL="3200041" indent="0">
              <a:buNone/>
              <a:defRPr sz="2000"/>
            </a:lvl8pPr>
            <a:lvl9pPr marL="365719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352800"/>
            <a:ext cx="3200400" cy="3124200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79472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05879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1"/>
            <a:ext cx="207645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76950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98874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1"/>
            <a:ext cx="8229600" cy="502602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1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4476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39788"/>
            <a:ext cx="7975600" cy="5572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5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hidden">
          <a:xfrm>
            <a:off x="-152400" y="889000"/>
            <a:ext cx="9448800" cy="444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lIns="91757" tIns="45879" rIns="91757" bIns="45879"/>
          <a:lstStyle/>
          <a:p>
            <a:pPr defTabSz="917855">
              <a:defRPr/>
            </a:pPr>
            <a:endParaRPr kumimoji="1"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6400" y="1524000"/>
            <a:ext cx="6402917" cy="1296458"/>
          </a:xfrm>
        </p:spPr>
        <p:txBody>
          <a:bodyPr lIns="92393" tIns="46198" rIns="92393" bIns="46198"/>
          <a:lstStyle>
            <a:lvl1pPr marL="0" indent="0" algn="ctr">
              <a:buFont typeface="Wingdings" pitchFamily="2" charset="2"/>
              <a:buNone/>
              <a:defRPr sz="2600">
                <a:latin typeface="Helvetica LT Std Cond Bl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7917" y="0"/>
            <a:ext cx="1905000" cy="456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084" y="0"/>
            <a:ext cx="2899833" cy="456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083" y="0"/>
            <a:ext cx="1905000" cy="456407"/>
          </a:xfrm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9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_logo_m.jpg"/>
          <p:cNvPicPr>
            <a:picLocks noChangeAspect="1"/>
          </p:cNvPicPr>
          <p:nvPr/>
        </p:nvPicPr>
        <p:blipFill>
          <a:blip r:embed="rId2" cstate="print"/>
          <a:srcRect t="2663"/>
          <a:stretch>
            <a:fillRect/>
          </a:stretch>
        </p:blipFill>
        <p:spPr>
          <a:xfrm>
            <a:off x="228600" y="914400"/>
            <a:ext cx="845564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6858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458200" cy="509587"/>
          </a:xfrm>
          <a:solidFill>
            <a:schemeClr val="accent5">
              <a:alpha val="58000"/>
            </a:schemeClr>
          </a:solidFill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49" indent="0">
              <a:buNone/>
              <a:defRPr sz="1800"/>
            </a:lvl2pPr>
            <a:lvl3pPr marL="914297" indent="0">
              <a:buNone/>
              <a:defRPr sz="1600"/>
            </a:lvl3pPr>
            <a:lvl4pPr marL="1371446" indent="0">
              <a:buNone/>
              <a:defRPr sz="1400"/>
            </a:lvl4pPr>
            <a:lvl5pPr marL="1828594" indent="0">
              <a:buNone/>
              <a:defRPr sz="1400"/>
            </a:lvl5pPr>
            <a:lvl6pPr marL="2285743" indent="0">
              <a:buNone/>
              <a:defRPr sz="1400"/>
            </a:lvl6pPr>
            <a:lvl7pPr marL="2742892" indent="0">
              <a:buNone/>
              <a:defRPr sz="1400"/>
            </a:lvl7pPr>
            <a:lvl8pPr marL="3200041" indent="0">
              <a:buNone/>
              <a:defRPr sz="1400"/>
            </a:lvl8pPr>
            <a:lvl9pPr marL="365719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7010400" cy="381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41500"/>
            <a:ext cx="4064000" cy="4398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41500"/>
            <a:ext cx="4064000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103688"/>
            <a:ext cx="4064000" cy="21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9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157"/>
            <a:ext cx="4038600" cy="4724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1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685800"/>
          </a:xfrm>
        </p:spPr>
        <p:txBody>
          <a:bodyPr/>
          <a:lstStyle>
            <a:lvl1pPr>
              <a:defRPr>
                <a:solidFill>
                  <a:srgbClr val="0070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5">
              <a:alpha val="50000"/>
            </a:schemeClr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solidFill>
            <a:schemeClr val="accent5">
              <a:alpha val="50000"/>
            </a:schemeClr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8610600" cy="304800"/>
          </a:xfrm>
        </p:spPr>
        <p:txBody>
          <a:bodyPr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228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95400"/>
            <a:ext cx="300831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38400"/>
            <a:ext cx="3008313" cy="3687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14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0" y="1981200"/>
            <a:ext cx="54864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7" indent="0">
              <a:buNone/>
              <a:defRPr sz="2400"/>
            </a:lvl3pPr>
            <a:lvl4pPr marL="1371446" indent="0">
              <a:buNone/>
              <a:defRPr sz="2000"/>
            </a:lvl4pPr>
            <a:lvl5pPr marL="1828594" indent="0">
              <a:buNone/>
              <a:defRPr sz="2000"/>
            </a:lvl5pPr>
            <a:lvl6pPr marL="2285743" indent="0">
              <a:buNone/>
              <a:defRPr sz="2000"/>
            </a:lvl6pPr>
            <a:lvl7pPr marL="2742892" indent="0">
              <a:buNone/>
              <a:defRPr sz="2000"/>
            </a:lvl7pPr>
            <a:lvl8pPr marL="3200041" indent="0">
              <a:buNone/>
              <a:defRPr sz="2000"/>
            </a:lvl8pPr>
            <a:lvl9pPr marL="365719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352800"/>
            <a:ext cx="3200400" cy="3124200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AF8"/>
            </a:gs>
            <a:gs pos="50000">
              <a:schemeClr val="bg1"/>
            </a:gs>
            <a:gs pos="100000">
              <a:schemeClr val="bg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384"/>
            </a:xfrm>
            <a:prstGeom prst="rect">
              <a:avLst/>
            </a:prstGeom>
            <a:gradFill rotWithShape="1">
              <a:gsLst>
                <a:gs pos="0">
                  <a:srgbClr val="007057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0" y="4080"/>
              <a:ext cx="576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5568" y="144"/>
              <a:ext cx="192" cy="41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26"/>
            <p:cNvGrpSpPr>
              <a:grpSpLocks/>
            </p:cNvGrpSpPr>
            <p:nvPr userDrawn="1"/>
          </p:nvGrpSpPr>
          <p:grpSpPr bwMode="auto">
            <a:xfrm>
              <a:off x="0" y="432"/>
              <a:ext cx="5760" cy="96"/>
              <a:chOff x="0" y="448"/>
              <a:chExt cx="5760" cy="96"/>
            </a:xfrm>
          </p:grpSpPr>
          <p:sp>
            <p:nvSpPr>
              <p:cNvPr id="1051" name="Line 27"/>
              <p:cNvSpPr>
                <a:spLocks noChangeShapeType="1"/>
              </p:cNvSpPr>
              <p:nvPr userDrawn="1"/>
            </p:nvSpPr>
            <p:spPr bwMode="gray">
              <a:xfrm>
                <a:off x="0" y="448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gray">
              <a:xfrm>
                <a:off x="0" y="448"/>
                <a:ext cx="1104" cy="96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858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2/14/2013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1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The Division of Enrollment Services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EF24585-9C1B-4C4A-9E08-EAE2DAD8C6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C:\Documents and Settings\kayla.hersperger\My Documents\Website\Images\Icon Photos\SRU-Logos\srulogo-white-noPA.fw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387" y="0"/>
            <a:ext cx="1898813" cy="5943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fade thruBlk="1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05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6pPr>
      <a:lvl7pPr marL="914297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7pPr>
      <a:lvl8pPr marL="137144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8pPr>
      <a:lvl9pPr marL="182859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9pPr>
    </p:titleStyle>
    <p:bodyStyle>
      <a:lvl1pPr marL="342861" indent="-342861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142872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020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169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317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67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615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64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2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AF8"/>
            </a:gs>
            <a:gs pos="50000">
              <a:schemeClr val="bg1"/>
            </a:gs>
            <a:gs pos="100000">
              <a:schemeClr val="bg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384"/>
            </a:xfrm>
            <a:prstGeom prst="rect">
              <a:avLst/>
            </a:prstGeom>
            <a:gradFill rotWithShape="1">
              <a:gsLst>
                <a:gs pos="0">
                  <a:srgbClr val="007057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0" y="4080"/>
              <a:ext cx="576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5568" y="144"/>
              <a:ext cx="192" cy="41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 userDrawn="1"/>
          </p:nvGrpSpPr>
          <p:grpSpPr bwMode="auto">
            <a:xfrm>
              <a:off x="0" y="432"/>
              <a:ext cx="5760" cy="96"/>
              <a:chOff x="0" y="448"/>
              <a:chExt cx="5760" cy="96"/>
            </a:xfrm>
          </p:grpSpPr>
          <p:sp>
            <p:nvSpPr>
              <p:cNvPr id="1051" name="Line 27"/>
              <p:cNvSpPr>
                <a:spLocks noChangeShapeType="1"/>
              </p:cNvSpPr>
              <p:nvPr userDrawn="1"/>
            </p:nvSpPr>
            <p:spPr bwMode="gray">
              <a:xfrm>
                <a:off x="0" y="448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gray">
              <a:xfrm>
                <a:off x="0" y="448"/>
                <a:ext cx="1104" cy="96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858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7057"/>
                </a:solidFill>
              </a:rPr>
              <a:t>2/14/2013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1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7057"/>
                </a:solidFill>
              </a:rPr>
              <a:t>The Division of Enrollment Services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‹#›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2051" name="Picture 3" descr="C:\Documents and Settings\kayla.hersperger\My Documents\Website\Images\Icon Photos\SRU-Logos\srulogo-white-noPA.fw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387" y="0"/>
            <a:ext cx="1898813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46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slow">
    <p:fade thruBlk="1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05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6pPr>
      <a:lvl7pPr marL="914297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7pPr>
      <a:lvl8pPr marL="137144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8pPr>
      <a:lvl9pPr marL="182859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pitchFamily="34" charset="0"/>
        </a:defRPr>
      </a:lvl9pPr>
    </p:titleStyle>
    <p:bodyStyle>
      <a:lvl1pPr marL="342861" indent="-342861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142872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020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169" indent="-228574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Trebuchet MS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317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67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615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64" indent="-22857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2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ru.edu/residencelife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ru.edu/residencelife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On-Campus Housing </a:t>
            </a:r>
            <a:br>
              <a:rPr lang="en-US" b="1" dirty="0"/>
            </a:br>
            <a:r>
              <a:rPr lang="en-US" b="1" dirty="0"/>
              <a:t>ROCK Apartments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0A658-B84D-48B7-B1DE-B705E1EC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59" y="1947740"/>
            <a:ext cx="63894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12567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10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F7613-D840-4CEA-ABF1-FBB426749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546226"/>
            <a:ext cx="4572000" cy="3429000"/>
          </a:xfrm>
          <a:prstGeom prst="rect">
            <a:avLst/>
          </a:prstGeom>
        </p:spPr>
      </p:pic>
      <p:pic>
        <p:nvPicPr>
          <p:cNvPr id="1026" name="Picture 2" descr="fb18d38a-96e3-4725-85d4-68a78ad37edc@namprd22">
            <a:extLst>
              <a:ext uri="{FF2B5EF4-FFF2-40B4-BE49-F238E27FC236}">
                <a16:creationId xmlns:a16="http://schemas.microsoft.com/office/drawing/2014/main" id="{2A01AEDA-1AD5-4B9E-A228-E57852FC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472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F5276-A4AA-40CB-91A7-274A37BCC6CF}"/>
              </a:ext>
            </a:extLst>
          </p:cNvPr>
          <p:cNvSpPr txBox="1"/>
          <p:nvPr/>
        </p:nvSpPr>
        <p:spPr>
          <a:xfrm>
            <a:off x="4267200" y="4724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Bedroom. Includes wardrobe, desk/chair, bookcase, 4 drawer dresser, twin XL bed. Window shade included.</a:t>
            </a:r>
          </a:p>
        </p:txBody>
      </p:sp>
    </p:spTree>
    <p:extLst>
      <p:ext uri="{BB962C8B-B14F-4D97-AF65-F5344CB8AC3E}">
        <p14:creationId xmlns:p14="http://schemas.microsoft.com/office/powerpoint/2010/main" val="429205580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11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03" y="762000"/>
            <a:ext cx="391542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329C2-36AB-4DE1-8C24-A82EA7DE97FC}"/>
              </a:ext>
            </a:extLst>
          </p:cNvPr>
          <p:cNvSpPr txBox="1"/>
          <p:nvPr/>
        </p:nvSpPr>
        <p:spPr>
          <a:xfrm>
            <a:off x="228600" y="1295400"/>
            <a:ext cx="419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Fall/Spring: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$250.00 deposit to reserve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$2841.00 per semester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Detailed process will outlined on website.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Laundry room on first floor for each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Office and Mailroom in glass annex of Building 350</a:t>
            </a:r>
          </a:p>
          <a:p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2418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12</a:t>
            </a:fld>
            <a:endParaRPr lang="en-US" dirty="0">
              <a:solidFill>
                <a:srgbClr val="007057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F348D7-BF91-47BC-9F78-72DD7FCE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56388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Contact: </a:t>
            </a:r>
          </a:p>
          <a:p>
            <a:pPr marL="0" indent="0" algn="ctr">
              <a:buNone/>
            </a:pPr>
            <a:r>
              <a:rPr lang="en-US" dirty="0"/>
              <a:t>Office of Housing </a:t>
            </a:r>
          </a:p>
          <a:p>
            <a:pPr marL="0" indent="0" algn="ctr">
              <a:buNone/>
            </a:pPr>
            <a:r>
              <a:rPr lang="en-US" dirty="0"/>
              <a:t>724.738.2082</a:t>
            </a:r>
          </a:p>
          <a:p>
            <a:pPr marL="0" indent="0" algn="ctr">
              <a:buNone/>
            </a:pPr>
            <a:r>
              <a:rPr lang="en-US" dirty="0"/>
              <a:t>housing @sru.edu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7740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533400"/>
          </a:xfrm>
        </p:spPr>
        <p:txBody>
          <a:bodyPr/>
          <a:lstStyle/>
          <a:p>
            <a:r>
              <a:rPr lang="en-US" dirty="0"/>
              <a:t>On-Campus Housing: ROCK Apartments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797426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rgbClr val="007057"/>
              </a:solidFill>
              <a:hlinkClick r:id="rId2"/>
            </a:endParaRPr>
          </a:p>
          <a:p>
            <a:pPr marL="0" indent="0">
              <a:buNone/>
            </a:pPr>
            <a:endParaRPr lang="en-US" dirty="0">
              <a:solidFill>
                <a:srgbClr val="007057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2</a:t>
            </a:fld>
            <a:endParaRPr lang="en-US" dirty="0">
              <a:solidFill>
                <a:srgbClr val="0070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47" y="1620719"/>
            <a:ext cx="457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On Campus, Convenient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For upper-class students, must have 30 completed credits at time of application*.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Fully Furnished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Full Kitchen </a:t>
            </a:r>
            <a:r>
              <a:rPr lang="en-US" sz="2200" i="1" dirty="0"/>
              <a:t>No Meal Plan Required. But optional.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No Monthly Bills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Agreement process is *October for following August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9 month lease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Options for summer school. Sign up mid-March</a:t>
            </a:r>
          </a:p>
        </p:txBody>
      </p:sp>
      <p:pic>
        <p:nvPicPr>
          <p:cNvPr id="3074" name="Picture 2" descr="C:\Users\brandi.mortimer\AppData\Local\Microsoft\Windows\Temporary Internet Files\Content.Outlook\G7E9BDFY\IMG_323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68" y="1348154"/>
            <a:ext cx="2884747" cy="51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0996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533400"/>
          </a:xfrm>
        </p:spPr>
        <p:txBody>
          <a:bodyPr/>
          <a:lstStyle/>
          <a:p>
            <a:r>
              <a:rPr lang="en-US" dirty="0"/>
              <a:t>On-Campus Housing: ROCK Apartments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797426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rgbClr val="007057"/>
              </a:solidFill>
              <a:hlinkClick r:id="rId2"/>
            </a:endParaRPr>
          </a:p>
          <a:p>
            <a:pPr marL="0" indent="0">
              <a:buNone/>
            </a:pPr>
            <a:endParaRPr lang="en-US" dirty="0">
              <a:solidFill>
                <a:srgbClr val="007057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3</a:t>
            </a:fld>
            <a:endParaRPr lang="en-US" dirty="0">
              <a:solidFill>
                <a:srgbClr val="0070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419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4 Private Bedrooms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Shared Restroom: </a:t>
            </a:r>
            <a:r>
              <a:rPr lang="en-US" sz="2400" i="1" dirty="0"/>
              <a:t>Separate Shower and Toilet Area within Restroom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Renovated in 2019. New HVAC system completed 2023.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8 Buildings, 6 apartments per building. 3 floors;</a:t>
            </a:r>
            <a:r>
              <a:rPr lang="en-US" sz="2400" i="1" dirty="0"/>
              <a:t> no elevators.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35599-99BF-476E-9104-BFE150496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4775" y="2077181"/>
            <a:ext cx="4806448" cy="36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05915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4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976DE-B6E7-4CDB-9100-8F8BEAB20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7239000" cy="4618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1C3E2-E0C1-41DD-904F-B442584414FB}"/>
              </a:ext>
            </a:extLst>
          </p:cNvPr>
          <p:cNvSpPr txBox="1"/>
          <p:nvPr/>
        </p:nvSpPr>
        <p:spPr>
          <a:xfrm>
            <a:off x="457200" y="9906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Typical Layout:</a:t>
            </a:r>
          </a:p>
          <a:p>
            <a:r>
              <a:rPr lang="en-US" dirty="0"/>
              <a:t>310C = Shared laundry</a:t>
            </a:r>
          </a:p>
          <a:p>
            <a:r>
              <a:rPr lang="en-US" dirty="0"/>
              <a:t>A/B = Closets</a:t>
            </a:r>
          </a:p>
          <a:p>
            <a:r>
              <a:rPr lang="en-US" dirty="0"/>
              <a:t>C = Kitchen</a:t>
            </a:r>
          </a:p>
          <a:p>
            <a:r>
              <a:rPr lang="en-US" dirty="0"/>
              <a:t>D = Bedroom A</a:t>
            </a:r>
          </a:p>
          <a:p>
            <a:r>
              <a:rPr lang="en-US" dirty="0"/>
              <a:t>E= Bedroom B</a:t>
            </a:r>
          </a:p>
          <a:p>
            <a:r>
              <a:rPr lang="en-US" dirty="0"/>
              <a:t>H = Bedroom C</a:t>
            </a:r>
          </a:p>
          <a:p>
            <a:r>
              <a:rPr lang="en-US" dirty="0"/>
              <a:t>I =Bedroom D</a:t>
            </a:r>
          </a:p>
          <a:p>
            <a:r>
              <a:rPr lang="en-US" dirty="0"/>
              <a:t>F/G= Restroom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767F5-1399-4A89-98D8-0F8CB73DC994}"/>
              </a:ext>
            </a:extLst>
          </p:cNvPr>
          <p:cNvSpPr txBox="1"/>
          <p:nvPr/>
        </p:nvSpPr>
        <p:spPr>
          <a:xfrm>
            <a:off x="3429000" y="815398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Building 310</a:t>
            </a:r>
          </a:p>
          <a:p>
            <a:r>
              <a:rPr lang="en-US" dirty="0"/>
              <a:t>31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– Apartment 1</a:t>
            </a:r>
          </a:p>
          <a:p>
            <a:r>
              <a:rPr lang="en-US" dirty="0"/>
              <a:t>311/312 first floor; 313/314 second, 315/316 third. </a:t>
            </a:r>
          </a:p>
        </p:txBody>
      </p:sp>
    </p:spTree>
    <p:extLst>
      <p:ext uri="{BB962C8B-B14F-4D97-AF65-F5344CB8AC3E}">
        <p14:creationId xmlns:p14="http://schemas.microsoft.com/office/powerpoint/2010/main" val="191543252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7A3-FB8D-4E31-9069-12BD329C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838200"/>
            <a:ext cx="8305800" cy="533400"/>
          </a:xfrm>
        </p:spPr>
        <p:txBody>
          <a:bodyPr/>
          <a:lstStyle/>
          <a:p>
            <a:r>
              <a:rPr lang="en-US" dirty="0"/>
              <a:t>KITCHEN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F7E8-0CEE-4CB0-B0F8-6730FF37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r>
              <a:rPr lang="en-US" sz="2400" b="1" dirty="0"/>
              <a:t>Pictured on next slide</a:t>
            </a:r>
          </a:p>
          <a:p>
            <a:r>
              <a:rPr lang="en-US" sz="2400" dirty="0"/>
              <a:t>Each apartment has a full kitchen </a:t>
            </a:r>
          </a:p>
          <a:p>
            <a:pPr lvl="1"/>
            <a:r>
              <a:rPr lang="en-US" sz="2400" dirty="0"/>
              <a:t>Self-Cleaning Range/Oven</a:t>
            </a:r>
          </a:p>
          <a:p>
            <a:pPr lvl="1"/>
            <a:r>
              <a:rPr lang="en-US" sz="2400" dirty="0"/>
              <a:t>Full Size Refrigerator/Freezer</a:t>
            </a:r>
          </a:p>
          <a:p>
            <a:pPr lvl="1"/>
            <a:r>
              <a:rPr lang="en-US" sz="2400" dirty="0"/>
              <a:t>Microwave</a:t>
            </a:r>
          </a:p>
          <a:p>
            <a:pPr lvl="1"/>
            <a:r>
              <a:rPr lang="en-US" sz="2400" dirty="0"/>
              <a:t>Dishwasher*</a:t>
            </a:r>
          </a:p>
          <a:p>
            <a:pPr lvl="1"/>
            <a:r>
              <a:rPr lang="en-US" sz="2400" dirty="0"/>
              <a:t>Double Sink</a:t>
            </a:r>
          </a:p>
          <a:p>
            <a:r>
              <a:rPr lang="en-US" sz="2400" dirty="0"/>
              <a:t>No meal plan is required, but available. Some students choose a commuter/flex plan.</a:t>
            </a:r>
          </a:p>
          <a:p>
            <a:pPr marL="0" indent="0">
              <a:buNone/>
            </a:pPr>
            <a:r>
              <a:rPr lang="en-US" sz="1600" dirty="0"/>
              <a:t>* Please note:  Apartments 311, 342, and 352 are ADA compliant.  These apartments have a slightly different set up.  There is more cabinet space in the kitchen for those residents needing wheelchair assistance so there is no dishwasher installed.  The shower area is a roll in shower shared with a toilet.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C9F7-B496-481A-B09E-B9AD5FE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5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5954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6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8A53C-2B57-4F30-9C98-423F3867F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916" y="1581150"/>
            <a:ext cx="5334000" cy="400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34AAE-39A8-4975-9822-B4293DA98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5250" y="15811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103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7A3-FB8D-4E31-9069-12BD329C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838200"/>
            <a:ext cx="8305800" cy="533400"/>
          </a:xfrm>
        </p:spPr>
        <p:txBody>
          <a:bodyPr/>
          <a:lstStyle/>
          <a:p>
            <a:r>
              <a:rPr lang="en-US" dirty="0"/>
              <a:t>BATHROOM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F7E8-0CEE-4CB0-B0F8-6730FF37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105400"/>
          </a:xfrm>
        </p:spPr>
        <p:txBody>
          <a:bodyPr/>
          <a:lstStyle/>
          <a:p>
            <a:r>
              <a:rPr lang="en-US" sz="2400" b="1" dirty="0"/>
              <a:t>Pictured on next slide</a:t>
            </a:r>
          </a:p>
          <a:p>
            <a:r>
              <a:rPr lang="en-US" sz="2400" dirty="0"/>
              <a:t>Separate shower area</a:t>
            </a:r>
          </a:p>
          <a:p>
            <a:r>
              <a:rPr lang="en-US" sz="2400" dirty="0"/>
              <a:t>Separate toilet area</a:t>
            </a:r>
          </a:p>
          <a:p>
            <a:r>
              <a:rPr lang="en-US" sz="2400" dirty="0"/>
              <a:t>2 sinks</a:t>
            </a:r>
          </a:p>
          <a:p>
            <a:r>
              <a:rPr lang="en-US" sz="2400" dirty="0"/>
              <a:t>Linen Closet</a:t>
            </a:r>
          </a:p>
          <a:p>
            <a:r>
              <a:rPr lang="en-US" sz="2400" i="1" dirty="0"/>
              <a:t>Residents provide own shower curtain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600" dirty="0"/>
              <a:t>* Please note:  Apartments 311, 342, and 352 are ADA compliant.  These apartments have a slightly different set up.  The The shower area is a roll in shower shared with a toilet.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C9F7-B496-481A-B09E-B9AD5FE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7</a:t>
            </a:fld>
            <a:endParaRPr lang="en-US" dirty="0">
              <a:solidFill>
                <a:srgbClr val="007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1646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8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097FB-A87B-4643-9D33-8B48E31CC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27" y="1619250"/>
            <a:ext cx="5029200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6AC4E-724E-4A62-97C1-99BAED8AC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5750" y="161925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071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585-9C1B-4C4A-9E08-EAE2DAD8C6D0}" type="slidenum">
              <a:rPr lang="en-US" smtClean="0">
                <a:solidFill>
                  <a:srgbClr val="007057"/>
                </a:solidFill>
              </a:rPr>
              <a:pPr/>
              <a:t>9</a:t>
            </a:fld>
            <a:endParaRPr lang="en-US" dirty="0">
              <a:solidFill>
                <a:srgbClr val="00705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486A5-614B-4A16-97DF-C821E9590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642097" cy="4981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275C2-2BC8-461F-A35E-462F6D9F2265}"/>
              </a:ext>
            </a:extLst>
          </p:cNvPr>
          <p:cNvSpPr txBox="1"/>
          <p:nvPr/>
        </p:nvSpPr>
        <p:spPr>
          <a:xfrm>
            <a:off x="304800" y="56910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Room: All furniture shown is included. </a:t>
            </a:r>
          </a:p>
          <a:p>
            <a:r>
              <a:rPr lang="en-US" dirty="0"/>
              <a:t>In Background: First floor apartments have patios, upper floors have balconies.</a:t>
            </a:r>
          </a:p>
        </p:txBody>
      </p:sp>
    </p:spTree>
    <p:extLst>
      <p:ext uri="{BB962C8B-B14F-4D97-AF65-F5344CB8AC3E}">
        <p14:creationId xmlns:p14="http://schemas.microsoft.com/office/powerpoint/2010/main" val="3708640145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Theme1">
  <a:themeElements>
    <a:clrScheme name="Custom 1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7057"/>
      </a:accent1>
      <a:accent2>
        <a:srgbClr val="E1E7CD"/>
      </a:accent2>
      <a:accent3>
        <a:srgbClr val="A8CDD7"/>
      </a:accent3>
      <a:accent4>
        <a:srgbClr val="C0BEAF"/>
      </a:accent4>
      <a:accent5>
        <a:srgbClr val="A1B55E"/>
      </a:accent5>
      <a:accent6>
        <a:srgbClr val="E8B7B7"/>
      </a:accent6>
      <a:hlink>
        <a:srgbClr val="A1B55E"/>
      </a:hlink>
      <a:folHlink>
        <a:srgbClr val="525E2B"/>
      </a:folHlink>
    </a:clrScheme>
    <a:fontScheme name="Custom 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Custom 1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7057"/>
      </a:accent1>
      <a:accent2>
        <a:srgbClr val="E1E7CD"/>
      </a:accent2>
      <a:accent3>
        <a:srgbClr val="A8CDD7"/>
      </a:accent3>
      <a:accent4>
        <a:srgbClr val="C0BEAF"/>
      </a:accent4>
      <a:accent5>
        <a:srgbClr val="A1B55E"/>
      </a:accent5>
      <a:accent6>
        <a:srgbClr val="E8B7B7"/>
      </a:accent6>
      <a:hlink>
        <a:srgbClr val="A1B55E"/>
      </a:hlink>
      <a:folHlink>
        <a:srgbClr val="525E2B"/>
      </a:folHlink>
    </a:clrScheme>
    <a:fontScheme name="Custom 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3399</TotalTime>
  <Words>440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 LT Std Cond Blk</vt:lpstr>
      <vt:lpstr>Tahoma</vt:lpstr>
      <vt:lpstr>Times New Roman</vt:lpstr>
      <vt:lpstr>Trebuchet MS</vt:lpstr>
      <vt:lpstr>Wingdings</vt:lpstr>
      <vt:lpstr>Theme1</vt:lpstr>
      <vt:lpstr>1_Theme1</vt:lpstr>
      <vt:lpstr>On-Campus Housing  ROCK Apartments Overview</vt:lpstr>
      <vt:lpstr>On-Campus Housing: ROCK Apartments</vt:lpstr>
      <vt:lpstr>On-Campus Housing: ROCK Apartments</vt:lpstr>
      <vt:lpstr>PowerPoint Presentation</vt:lpstr>
      <vt:lpstr>KITCHEN</vt:lpstr>
      <vt:lpstr>PowerPoint Presentation</vt:lpstr>
      <vt:lpstr>BATHROOM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Iniatives</dc:title>
  <dc:creator>kayla.hersperger</dc:creator>
  <cp:lastModifiedBy>Brown, Daniel T.</cp:lastModifiedBy>
  <cp:revision>204</cp:revision>
  <cp:lastPrinted>2013-02-22T21:32:42Z</cp:lastPrinted>
  <dcterms:created xsi:type="dcterms:W3CDTF">2013-02-10T18:16:42Z</dcterms:created>
  <dcterms:modified xsi:type="dcterms:W3CDTF">2024-10-07T18:46:36Z</dcterms:modified>
</cp:coreProperties>
</file>