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611"/>
    <a:srgbClr val="A44114"/>
    <a:srgbClr val="F3B99F"/>
    <a:srgbClr val="B94917"/>
    <a:srgbClr val="FF6600"/>
    <a:srgbClr val="000066"/>
    <a:srgbClr val="00002C"/>
    <a:srgbClr val="C4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155" autoAdjust="0"/>
  </p:normalViewPr>
  <p:slideViewPr>
    <p:cSldViewPr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F0B6EC5B-DE15-4B62-9DC0-DE1BD893DD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823FACB9-4E35-4CB3-835A-2EBF55FAED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3259C393-9A2B-45A2-8E4E-FAFA5413C1FC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945280F-DE53-48B1-9FB9-96A3991664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487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0982-7648-47FF-97D6-16483483F3D5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33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0982-7648-47FF-97D6-16483483F3D5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68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0982-7648-47FF-97D6-16483483F3D5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8565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0982-7648-47FF-97D6-16483483F3D5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5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0982-7648-47FF-97D6-16483483F3D5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170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0982-7648-47FF-97D6-16483483F3D5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19E-5338-4B55-81DC-57EAC9440F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8192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7B00-BE02-4BB9-B9A5-D51D0D1A821E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0EB-6CA4-453F-8712-C339590DE03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480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D16B-FB7D-484B-A659-F70C0EEA95A8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51BA-4196-46F7-BF5E-DE37F6712AD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54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8947-7A00-4A76-84B1-1B2119E03B78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361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BFB3-8F1B-477F-B96F-8BA65B2D4AD3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8CE1-DD55-4A43-A479-EF83A2DC398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183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DC1E-4DED-43A8-89C3-4163E3A75CBB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9-6755-46F5-BBCF-E571D7F311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7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A95-CF00-41A1-A420-966FC66619DA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E3C0-1208-4260-82C3-0EB04002719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45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8A93-8C14-4267-B95F-FE4BE0AB69DE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2DF6-5EF1-449D-8E8F-F40E7D2FC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549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897D-7D60-41CE-AECE-5AF4DAA0D447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0AA-1533-4548-8781-A6D0EAE276D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806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9950-C514-47F9-AEFE-38055CCEE8E4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6842-FEC9-453F-B6F7-7C945F3A2D7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758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572-3AEE-4103-AD61-E3B66B0BAB81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581-ADE3-4A40-91CB-711A776CAC2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435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75B0982-7648-47FF-97D6-16483483F3D5}" type="datetime1">
              <a:rPr lang="en-US" altLang="en-US" smtClean="0"/>
              <a:pPr/>
              <a:t>8/22/2018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altLang="en-US" smtClean="0"/>
              <a:t>Add a footer</a:t>
            </a:r>
            <a:endParaRPr lang="en-US" alt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7E5119E-5338-4B55-81DC-57EAC9440F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14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bout.citiprogram.org/en/homepag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486D98-0B9B-4C4E-A25F-64BA4C5DB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CITI Training</a:t>
            </a:r>
            <a:endParaRPr lang="en-US" sz="6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55BBED-E65C-4B70-99E3-9318D4F24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Casey Hyatt, Secretary</a:t>
            </a:r>
          </a:p>
          <a:p>
            <a:r>
              <a:rPr lang="en-US" sz="2400" dirty="0" smtClean="0"/>
              <a:t>Institutional Review Board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94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C039-1FD4-4B7E-A163-C43B2B46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64216"/>
            <a:ext cx="9144000" cy="706964"/>
          </a:xfrm>
        </p:spPr>
        <p:txBody>
          <a:bodyPr/>
          <a:lstStyle/>
          <a:p>
            <a:r>
              <a:rPr lang="en-US" dirty="0" smtClean="0"/>
              <a:t>Step 6 (continued</a:t>
            </a:r>
            <a:r>
              <a:rPr lang="en-US" dirty="0" smtClean="0"/>
              <a:t>): Provide the following information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304" y="1676401"/>
            <a:ext cx="4711496" cy="513464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64961" y="4780289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664961" y="5294853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65744" y="5808647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814B-3E46-4B4F-A449-2D17ABFA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18741"/>
            <a:ext cx="8825659" cy="706964"/>
          </a:xfrm>
        </p:spPr>
        <p:txBody>
          <a:bodyPr/>
          <a:lstStyle/>
          <a:p>
            <a:r>
              <a:rPr lang="en-US" dirty="0" smtClean="0"/>
              <a:t>Step 7</a:t>
            </a:r>
            <a:r>
              <a:rPr lang="en-US" dirty="0" smtClean="0"/>
              <a:t>:  Human Subjects Course Info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1" y="1358956"/>
            <a:ext cx="6019800" cy="53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EE38-DE1D-4015-B070-A6B7E4B6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85800"/>
            <a:ext cx="8825659" cy="706964"/>
          </a:xfrm>
        </p:spPr>
        <p:txBody>
          <a:bodyPr/>
          <a:lstStyle/>
          <a:p>
            <a:r>
              <a:rPr lang="en-US" dirty="0" smtClean="0"/>
              <a:t>Step 7 (continued): </a:t>
            </a:r>
            <a:r>
              <a:rPr lang="en-US" dirty="0" smtClean="0"/>
              <a:t>Choose Course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24001"/>
            <a:ext cx="6172200" cy="523216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734887" y="4619729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734886" y="6359510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 bwMode="auto">
          <a:xfrm>
            <a:off x="3124200" y="4343400"/>
            <a:ext cx="228600" cy="762000"/>
          </a:xfrm>
          <a:prstGeom prst="leftBrace">
            <a:avLst/>
          </a:prstGeom>
          <a:ln/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92150" indent="-347663"/>
            <a:endParaRPr lang="en-US">
              <a:latin typeface="Arial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>
            <a:off x="3124200" y="6172200"/>
            <a:ext cx="266700" cy="583965"/>
          </a:xfrm>
          <a:prstGeom prst="leftBrace">
            <a:avLst/>
          </a:prstGeom>
          <a:ln/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92150" indent="-347663"/>
            <a:endParaRPr lang="en-US">
              <a:latin typeface="Arial" charset="0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381000" y="3505200"/>
            <a:ext cx="2057400" cy="167640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3628072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Refer back to slide 2 for help on which course to choose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Double Bracket 10"/>
          <p:cNvSpPr/>
          <p:nvPr/>
        </p:nvSpPr>
        <p:spPr>
          <a:xfrm>
            <a:off x="9677400" y="5029200"/>
            <a:ext cx="2057400" cy="1676400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829800" y="5159433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If you haven’t completed a course in the past, choose the 3</a:t>
            </a:r>
            <a:r>
              <a:rPr lang="en-US" b="1" baseline="30000" dirty="0" smtClean="0">
                <a:solidFill>
                  <a:schemeClr val="accent1"/>
                </a:solidFill>
              </a:rPr>
              <a:t>rd</a:t>
            </a:r>
            <a:r>
              <a:rPr lang="en-US" b="1" dirty="0" smtClean="0">
                <a:solidFill>
                  <a:schemeClr val="accent1"/>
                </a:solidFill>
              </a:rPr>
              <a:t> option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F7E1A-4726-4A4D-936E-1547410B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360646" cy="706964"/>
          </a:xfrm>
        </p:spPr>
        <p:txBody>
          <a:bodyPr/>
          <a:lstStyle/>
          <a:p>
            <a:r>
              <a:rPr lang="en-US" dirty="0" smtClean="0"/>
              <a:t>Step 7 (continued): </a:t>
            </a:r>
            <a:r>
              <a:rPr lang="en-US" dirty="0" smtClean="0"/>
              <a:t>Working with Animals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09800"/>
            <a:ext cx="8705978" cy="2971800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3320676" y="5257800"/>
            <a:ext cx="5029200" cy="1447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77705" y="5867400"/>
            <a:ext cx="412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</a:rPr>
              <a:t>You will not choose any items in this section </a:t>
            </a:r>
          </a:p>
        </p:txBody>
      </p:sp>
    </p:spTree>
    <p:extLst>
      <p:ext uri="{BB962C8B-B14F-4D97-AF65-F5344CB8AC3E}">
        <p14:creationId xmlns:p14="http://schemas.microsoft.com/office/powerpoint/2010/main" val="857171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9363456" cy="704088"/>
          </a:xfrm>
        </p:spPr>
        <p:txBody>
          <a:bodyPr/>
          <a:lstStyle/>
          <a:p>
            <a:r>
              <a:rPr lang="en-US" dirty="0" smtClean="0"/>
              <a:t>Step 7 (continued</a:t>
            </a:r>
            <a:r>
              <a:rPr lang="en-US" dirty="0" smtClean="0"/>
              <a:t>): Answer ‘NO’ to these questions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00201"/>
            <a:ext cx="5410200" cy="518372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505201" y="2895601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505201" y="4267201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05200" y="5943601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423458" y="6382376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2 7"/>
          <p:cNvSpPr/>
          <p:nvPr/>
        </p:nvSpPr>
        <p:spPr>
          <a:xfrm>
            <a:off x="685800" y="2514600"/>
            <a:ext cx="3048000" cy="2590800"/>
          </a:xfrm>
          <a:prstGeom prst="irregularSeal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8225" y="3306993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RCR and Conflict of Interest are only required for Federally funded projects.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8458200" y="3577384"/>
            <a:ext cx="3048000" cy="2590800"/>
          </a:xfrm>
          <a:prstGeom prst="irregularSeal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20200" y="4379562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Institutional Official Course is only for SRU’s Provost to complete.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B656-4656-4646-A221-7C30814F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 ONLINE TRAINING COURSE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ABF9E-9B82-4C13-8452-952BD74F6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62200"/>
            <a:ext cx="9855200" cy="4191000"/>
          </a:xfrm>
        </p:spPr>
        <p:txBody>
          <a:bodyPr>
            <a:normAutofit fontScale="40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200" b="1" dirty="0">
                <a:solidFill>
                  <a:schemeClr val="accent1"/>
                </a:solidFill>
              </a:rPr>
              <a:t>Federal Regulations require that all participating researchers complete a training course on the protection of human participants in research. SRU subscribes to Collaborative Institutional Training Initiative (CITI) Online Training Program to comply with this regulation. </a:t>
            </a:r>
            <a:endParaRPr lang="en-US" sz="4200" b="1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CITI 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 certificates for all researchers must be attached to the protocol that is being submitted.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 certificates expire every 3 years. </a:t>
            </a:r>
            <a:endParaRPr lang="en-US" sz="38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sz="2100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200" b="1" dirty="0" smtClean="0">
                <a:solidFill>
                  <a:schemeClr val="accent1"/>
                </a:solidFill>
              </a:rPr>
              <a:t>Choosing </a:t>
            </a:r>
            <a:r>
              <a:rPr lang="en-US" sz="4200" b="1" dirty="0">
                <a:solidFill>
                  <a:schemeClr val="accent1"/>
                </a:solidFill>
              </a:rPr>
              <a:t>a Course: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4300" b="1" u="sng" dirty="0" smtClean="0">
                <a:solidFill>
                  <a:schemeClr val="accent1"/>
                </a:solidFill>
              </a:rPr>
              <a:t>Social </a:t>
            </a:r>
            <a:r>
              <a:rPr lang="en-US" sz="4300" b="1" u="sng" dirty="0">
                <a:solidFill>
                  <a:schemeClr val="accent1"/>
                </a:solidFill>
              </a:rPr>
              <a:t>&amp; Behavioral Research Course </a:t>
            </a:r>
            <a:r>
              <a:rPr lang="en-US" sz="4300" b="1" dirty="0">
                <a:solidFill>
                  <a:schemeClr val="accent1"/>
                </a:solidFill>
              </a:rPr>
              <a:t>– </a:t>
            </a:r>
            <a:r>
              <a:rPr lang="en-US" sz="4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majority of research at SRU falls under this module. Research involving surveys, observation of human behavior, etc. are covered in this module.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4300" b="1" u="sng" dirty="0">
                <a:solidFill>
                  <a:schemeClr val="accent1"/>
                </a:solidFill>
              </a:rPr>
              <a:t>Human Subjects Biomedical Course </a:t>
            </a:r>
            <a:r>
              <a:rPr lang="en-US" sz="4300" b="1" dirty="0">
                <a:solidFill>
                  <a:schemeClr val="accent1"/>
                </a:solidFill>
              </a:rPr>
              <a:t>– </a:t>
            </a:r>
            <a:r>
              <a:rPr lang="en-US" sz="4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researchers doing more invasive research.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4300" b="1" u="sng" dirty="0">
                <a:solidFill>
                  <a:schemeClr val="accent1"/>
                </a:solidFill>
              </a:rPr>
              <a:t>Students Conducting No More than Minimal Risk Research </a:t>
            </a:r>
            <a:r>
              <a:rPr lang="en-US" sz="4300" b="1" dirty="0">
                <a:solidFill>
                  <a:schemeClr val="accent1"/>
                </a:solidFill>
              </a:rPr>
              <a:t>– </a:t>
            </a:r>
            <a:r>
              <a:rPr lang="en-US" sz="4300" dirty="0">
                <a:solidFill>
                  <a:schemeClr val="bg1">
                    <a:lumMod val="50000"/>
                  </a:schemeClr>
                </a:solidFill>
              </a:rPr>
              <a:t>students conducting Action Research projects. </a:t>
            </a:r>
            <a:endParaRPr lang="en-US" sz="4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3800-1E6B-4A93-87D3-3D70E59B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r>
              <a:rPr lang="en-US" dirty="0" smtClean="0"/>
              <a:t>: Select SRU as your institution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AFC74-2DAB-4FF2-A66B-288CACB8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930" y="1655307"/>
            <a:ext cx="7391400" cy="457200"/>
          </a:xfrm>
        </p:spPr>
        <p:txBody>
          <a:bodyPr>
            <a:normAutofit fontScale="55000" lnSpcReduction="20000"/>
          </a:bodyPr>
          <a:lstStyle/>
          <a:p>
            <a:pPr marL="344487" lvl="1" indent="0">
              <a:buNone/>
            </a:pPr>
            <a:r>
              <a:rPr lang="en-US" sz="2900" b="1" dirty="0" smtClean="0">
                <a:solidFill>
                  <a:schemeClr val="accent2"/>
                </a:solidFill>
              </a:rPr>
              <a:t>CITI Website</a:t>
            </a:r>
            <a:r>
              <a:rPr lang="en-US" sz="2900" b="1" dirty="0">
                <a:solidFill>
                  <a:schemeClr val="accent2"/>
                </a:solidFill>
              </a:rPr>
              <a:t>:</a:t>
            </a:r>
            <a:r>
              <a:rPr lang="en-US" sz="2900" b="1" dirty="0">
                <a:solidFill>
                  <a:schemeClr val="accent1"/>
                </a:solidFill>
              </a:rPr>
              <a:t> </a:t>
            </a:r>
            <a:r>
              <a:rPr lang="en-US" sz="2900" b="1" dirty="0">
                <a:solidFill>
                  <a:schemeClr val="accent1"/>
                </a:solidFill>
                <a:hlinkClick r:id="rId2"/>
              </a:rPr>
              <a:t>https://about.citiprogram.org/en/homepage/</a:t>
            </a:r>
            <a:r>
              <a:rPr lang="en-US" sz="2900" b="1" dirty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/>
            </a:r>
            <a:br>
              <a:rPr lang="en-US" sz="2000" b="1" dirty="0">
                <a:solidFill>
                  <a:schemeClr val="accent1"/>
                </a:solidFill>
              </a:rPr>
            </a:b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981200"/>
            <a:ext cx="7041956" cy="487679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84355" y="4499106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86192" y="5626217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584355" y="6242108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2 4"/>
          <p:cNvSpPr/>
          <p:nvPr/>
        </p:nvSpPr>
        <p:spPr>
          <a:xfrm>
            <a:off x="8991600" y="3990806"/>
            <a:ext cx="2895600" cy="286719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85156" y="4715376"/>
            <a:ext cx="1371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Agree to the Terms and Service and affirm that you are an affiliate of SRU.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41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8B17-CA98-41AD-988B-68DA804E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r>
              <a:rPr lang="en-US" dirty="0" smtClean="0"/>
              <a:t>: Enter Name and Email Address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9" y="1752601"/>
            <a:ext cx="7146315" cy="50291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736270" y="3897133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736270" y="4648200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736271" y="6248400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94C1-FB65-4366-A83A-341A46390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00035"/>
            <a:ext cx="8825659" cy="706964"/>
          </a:xfrm>
        </p:spPr>
        <p:txBody>
          <a:bodyPr/>
          <a:lstStyle/>
          <a:p>
            <a:r>
              <a:rPr lang="en-US" dirty="0" smtClean="0"/>
              <a:t>Step 3</a:t>
            </a:r>
            <a:r>
              <a:rPr lang="en-US" dirty="0" smtClean="0"/>
              <a:t>: Create User Name/Password and Security Question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200" y="1600200"/>
            <a:ext cx="6117952" cy="518159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813857" y="3614892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821688" y="4724400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845421" y="5833908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877105" y="6400800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74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65FE-5DC8-4FFF-A1C7-4CC710B3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589246" cy="706964"/>
          </a:xfrm>
        </p:spPr>
        <p:txBody>
          <a:bodyPr/>
          <a:lstStyle/>
          <a:p>
            <a:r>
              <a:rPr lang="en-US" dirty="0" smtClean="0"/>
              <a:t>Step 4: </a:t>
            </a:r>
            <a:r>
              <a:rPr lang="en-US" dirty="0" smtClean="0"/>
              <a:t>Enter USA for Country of Residence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81200"/>
            <a:ext cx="9020433" cy="4191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73628" y="5334000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61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3141-D3A6-47A5-B703-C5FDED97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4040"/>
            <a:ext cx="8825659" cy="706964"/>
          </a:xfrm>
        </p:spPr>
        <p:txBody>
          <a:bodyPr/>
          <a:lstStyle/>
          <a:p>
            <a:r>
              <a:rPr lang="en-US" dirty="0" smtClean="0"/>
              <a:t>Step 5</a:t>
            </a:r>
            <a:r>
              <a:rPr lang="en-US" dirty="0" smtClean="0"/>
              <a:t>: Select ‘No’ for CE credits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1420923"/>
            <a:ext cx="6395824" cy="536087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306572" y="5419827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 bwMode="auto">
          <a:xfrm>
            <a:off x="2667000" y="4800599"/>
            <a:ext cx="451657" cy="1447800"/>
          </a:xfrm>
          <a:prstGeom prst="leftBrace">
            <a:avLst/>
          </a:prstGeom>
          <a:ln/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92150" indent="-347663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1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7FB1-9D2A-402E-AEDC-342DC199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(continued</a:t>
            </a:r>
            <a:r>
              <a:rPr lang="en-US" dirty="0" smtClean="0"/>
              <a:t>): Answer CITI Questions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1828800"/>
            <a:ext cx="7774870" cy="5029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32858" y="6248400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432858" y="4800600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432857" y="2814418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88BA-C100-45F7-B2E8-A0D57582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6113"/>
            <a:ext cx="9220200" cy="706964"/>
          </a:xfrm>
        </p:spPr>
        <p:txBody>
          <a:bodyPr/>
          <a:lstStyle/>
          <a:p>
            <a:r>
              <a:rPr lang="en-US" dirty="0" smtClean="0"/>
              <a:t>Step 6</a:t>
            </a:r>
            <a:r>
              <a:rPr lang="en-US" dirty="0" smtClean="0"/>
              <a:t>: Provide the following information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492" y="1173076"/>
            <a:ext cx="6016908" cy="561543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59326" y="5472544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60534" y="3920557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969149" y="3483228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959327" y="2938434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959328" y="2443358"/>
            <a:ext cx="310343" cy="2093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2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346</TotalTime>
  <Words>325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Ion Boardroom</vt:lpstr>
      <vt:lpstr>CITI Training</vt:lpstr>
      <vt:lpstr>CITI ONLINE TRAINING COURSE</vt:lpstr>
      <vt:lpstr>Step 1: Select SRU as your institution</vt:lpstr>
      <vt:lpstr>Step 2: Enter Name and Email Address</vt:lpstr>
      <vt:lpstr>Step 3: Create User Name/Password and Security Question</vt:lpstr>
      <vt:lpstr>Step 4: Enter USA for Country of Residence</vt:lpstr>
      <vt:lpstr>Step 5: Select ‘No’ for CE credits </vt:lpstr>
      <vt:lpstr>Step 5 (continued): Answer CITI Questions </vt:lpstr>
      <vt:lpstr>Step 6: Provide the following information </vt:lpstr>
      <vt:lpstr>Step 6 (continued): Provide the following information </vt:lpstr>
      <vt:lpstr>Step 7:  Human Subjects Course Info</vt:lpstr>
      <vt:lpstr>Step 7 (continued): Choose Course</vt:lpstr>
      <vt:lpstr>Step 7 (continued): Working with Animals</vt:lpstr>
      <vt:lpstr>Step 7 (continued): Answer ‘NO’ to these questions</vt:lpstr>
    </vt:vector>
  </TitlesOfParts>
  <Company>Slippery Rock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 Training</dc:title>
  <dc:creator>Hyatt, Casey R.</dc:creator>
  <cp:lastModifiedBy>Hyatt, Casey R.</cp:lastModifiedBy>
  <cp:revision>9</cp:revision>
  <dcterms:created xsi:type="dcterms:W3CDTF">2018-08-15T14:55:05Z</dcterms:created>
  <dcterms:modified xsi:type="dcterms:W3CDTF">2018-08-22T14:53:11Z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