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6"/>
  </p:notesMasterIdLst>
  <p:handoutMasterIdLst>
    <p:handoutMasterId r:id="rId47"/>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9" r:id="rId43"/>
    <p:sldId id="300" r:id="rId44"/>
    <p:sldId id="29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79" autoAdjust="0"/>
  </p:normalViewPr>
  <p:slideViewPr>
    <p:cSldViewPr>
      <p:cViewPr varScale="1">
        <p:scale>
          <a:sx n="114" d="100"/>
          <a:sy n="114" d="100"/>
        </p:scale>
        <p:origin x="-1554"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45BBB1-ECDC-4814-A815-9C41C87720A4}" type="datetimeFigureOut">
              <a:rPr lang="en-US" smtClean="0"/>
              <a:t>10/2/2014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7AB88C-A95C-4D80-825A-6CB82CFAE52E}" type="slidenum">
              <a:rPr lang="en-US" smtClean="0"/>
              <a:t>‹#›</a:t>
            </a:fld>
            <a:endParaRPr lang="en-US"/>
          </a:p>
        </p:txBody>
      </p:sp>
    </p:spTree>
    <p:extLst>
      <p:ext uri="{BB962C8B-B14F-4D97-AF65-F5344CB8AC3E}">
        <p14:creationId xmlns:p14="http://schemas.microsoft.com/office/powerpoint/2010/main" val="2439894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F36E85-53FA-403C-9E9B-2103EC3D9173}" type="datetimeFigureOut">
              <a:rPr lang="en-US" smtClean="0"/>
              <a:t>10/2/2014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B90B86-07AD-45A0-9614-E6ED6C28DF5E}" type="slidenum">
              <a:rPr lang="en-US" smtClean="0"/>
              <a:t>‹#›</a:t>
            </a:fld>
            <a:endParaRPr lang="en-US"/>
          </a:p>
        </p:txBody>
      </p:sp>
    </p:spTree>
    <p:extLst>
      <p:ext uri="{BB962C8B-B14F-4D97-AF65-F5344CB8AC3E}">
        <p14:creationId xmlns:p14="http://schemas.microsoft.com/office/powerpoint/2010/main" val="40876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1</a:t>
            </a:fld>
            <a:endParaRPr lang="en-US"/>
          </a:p>
        </p:txBody>
      </p:sp>
    </p:spTree>
    <p:extLst>
      <p:ext uri="{BB962C8B-B14F-4D97-AF65-F5344CB8AC3E}">
        <p14:creationId xmlns:p14="http://schemas.microsoft.com/office/powerpoint/2010/main" val="4042771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10</a:t>
            </a:fld>
            <a:endParaRPr lang="en-US"/>
          </a:p>
        </p:txBody>
      </p:sp>
    </p:spTree>
    <p:extLst>
      <p:ext uri="{BB962C8B-B14F-4D97-AF65-F5344CB8AC3E}">
        <p14:creationId xmlns:p14="http://schemas.microsoft.com/office/powerpoint/2010/main" val="3220150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11</a:t>
            </a:fld>
            <a:endParaRPr lang="en-US"/>
          </a:p>
        </p:txBody>
      </p:sp>
    </p:spTree>
    <p:extLst>
      <p:ext uri="{BB962C8B-B14F-4D97-AF65-F5344CB8AC3E}">
        <p14:creationId xmlns:p14="http://schemas.microsoft.com/office/powerpoint/2010/main" val="2298476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12</a:t>
            </a:fld>
            <a:endParaRPr lang="en-US"/>
          </a:p>
        </p:txBody>
      </p:sp>
    </p:spTree>
    <p:extLst>
      <p:ext uri="{BB962C8B-B14F-4D97-AF65-F5344CB8AC3E}">
        <p14:creationId xmlns:p14="http://schemas.microsoft.com/office/powerpoint/2010/main" val="3634706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13</a:t>
            </a:fld>
            <a:endParaRPr lang="en-US"/>
          </a:p>
        </p:txBody>
      </p:sp>
    </p:spTree>
    <p:extLst>
      <p:ext uri="{BB962C8B-B14F-4D97-AF65-F5344CB8AC3E}">
        <p14:creationId xmlns:p14="http://schemas.microsoft.com/office/powerpoint/2010/main" val="1251570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14</a:t>
            </a:fld>
            <a:endParaRPr lang="en-US"/>
          </a:p>
        </p:txBody>
      </p:sp>
    </p:spTree>
    <p:extLst>
      <p:ext uri="{BB962C8B-B14F-4D97-AF65-F5344CB8AC3E}">
        <p14:creationId xmlns:p14="http://schemas.microsoft.com/office/powerpoint/2010/main" val="991434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15</a:t>
            </a:fld>
            <a:endParaRPr lang="en-US"/>
          </a:p>
        </p:txBody>
      </p:sp>
    </p:spTree>
    <p:extLst>
      <p:ext uri="{BB962C8B-B14F-4D97-AF65-F5344CB8AC3E}">
        <p14:creationId xmlns:p14="http://schemas.microsoft.com/office/powerpoint/2010/main" val="2699947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16</a:t>
            </a:fld>
            <a:endParaRPr lang="en-US"/>
          </a:p>
        </p:txBody>
      </p:sp>
    </p:spTree>
    <p:extLst>
      <p:ext uri="{BB962C8B-B14F-4D97-AF65-F5344CB8AC3E}">
        <p14:creationId xmlns:p14="http://schemas.microsoft.com/office/powerpoint/2010/main" val="3030244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17</a:t>
            </a:fld>
            <a:endParaRPr lang="en-US"/>
          </a:p>
        </p:txBody>
      </p:sp>
    </p:spTree>
    <p:extLst>
      <p:ext uri="{BB962C8B-B14F-4D97-AF65-F5344CB8AC3E}">
        <p14:creationId xmlns:p14="http://schemas.microsoft.com/office/powerpoint/2010/main" val="2425247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18</a:t>
            </a:fld>
            <a:endParaRPr lang="en-US"/>
          </a:p>
        </p:txBody>
      </p:sp>
    </p:spTree>
    <p:extLst>
      <p:ext uri="{BB962C8B-B14F-4D97-AF65-F5344CB8AC3E}">
        <p14:creationId xmlns:p14="http://schemas.microsoft.com/office/powerpoint/2010/main" val="1782506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19</a:t>
            </a:fld>
            <a:endParaRPr lang="en-US"/>
          </a:p>
        </p:txBody>
      </p:sp>
    </p:spTree>
    <p:extLst>
      <p:ext uri="{BB962C8B-B14F-4D97-AF65-F5344CB8AC3E}">
        <p14:creationId xmlns:p14="http://schemas.microsoft.com/office/powerpoint/2010/main" val="2823563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2</a:t>
            </a:fld>
            <a:endParaRPr lang="en-US"/>
          </a:p>
        </p:txBody>
      </p:sp>
    </p:spTree>
    <p:extLst>
      <p:ext uri="{BB962C8B-B14F-4D97-AF65-F5344CB8AC3E}">
        <p14:creationId xmlns:p14="http://schemas.microsoft.com/office/powerpoint/2010/main" val="1281189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20</a:t>
            </a:fld>
            <a:endParaRPr lang="en-US"/>
          </a:p>
        </p:txBody>
      </p:sp>
    </p:spTree>
    <p:extLst>
      <p:ext uri="{BB962C8B-B14F-4D97-AF65-F5344CB8AC3E}">
        <p14:creationId xmlns:p14="http://schemas.microsoft.com/office/powerpoint/2010/main" val="3670382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21</a:t>
            </a:fld>
            <a:endParaRPr lang="en-US"/>
          </a:p>
        </p:txBody>
      </p:sp>
    </p:spTree>
    <p:extLst>
      <p:ext uri="{BB962C8B-B14F-4D97-AF65-F5344CB8AC3E}">
        <p14:creationId xmlns:p14="http://schemas.microsoft.com/office/powerpoint/2010/main" val="1513525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22</a:t>
            </a:fld>
            <a:endParaRPr lang="en-US"/>
          </a:p>
        </p:txBody>
      </p:sp>
    </p:spTree>
    <p:extLst>
      <p:ext uri="{BB962C8B-B14F-4D97-AF65-F5344CB8AC3E}">
        <p14:creationId xmlns:p14="http://schemas.microsoft.com/office/powerpoint/2010/main" val="2234950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23</a:t>
            </a:fld>
            <a:endParaRPr lang="en-US"/>
          </a:p>
        </p:txBody>
      </p:sp>
    </p:spTree>
    <p:extLst>
      <p:ext uri="{BB962C8B-B14F-4D97-AF65-F5344CB8AC3E}">
        <p14:creationId xmlns:p14="http://schemas.microsoft.com/office/powerpoint/2010/main" val="183902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24</a:t>
            </a:fld>
            <a:endParaRPr lang="en-US"/>
          </a:p>
        </p:txBody>
      </p:sp>
    </p:spTree>
    <p:extLst>
      <p:ext uri="{BB962C8B-B14F-4D97-AF65-F5344CB8AC3E}">
        <p14:creationId xmlns:p14="http://schemas.microsoft.com/office/powerpoint/2010/main" val="591214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25</a:t>
            </a:fld>
            <a:endParaRPr lang="en-US"/>
          </a:p>
        </p:txBody>
      </p:sp>
    </p:spTree>
    <p:extLst>
      <p:ext uri="{BB962C8B-B14F-4D97-AF65-F5344CB8AC3E}">
        <p14:creationId xmlns:p14="http://schemas.microsoft.com/office/powerpoint/2010/main" val="2391830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26</a:t>
            </a:fld>
            <a:endParaRPr lang="en-US"/>
          </a:p>
        </p:txBody>
      </p:sp>
    </p:spTree>
    <p:extLst>
      <p:ext uri="{BB962C8B-B14F-4D97-AF65-F5344CB8AC3E}">
        <p14:creationId xmlns:p14="http://schemas.microsoft.com/office/powerpoint/2010/main" val="1910343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27</a:t>
            </a:fld>
            <a:endParaRPr lang="en-US"/>
          </a:p>
        </p:txBody>
      </p:sp>
    </p:spTree>
    <p:extLst>
      <p:ext uri="{BB962C8B-B14F-4D97-AF65-F5344CB8AC3E}">
        <p14:creationId xmlns:p14="http://schemas.microsoft.com/office/powerpoint/2010/main" val="366494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28</a:t>
            </a:fld>
            <a:endParaRPr lang="en-US"/>
          </a:p>
        </p:txBody>
      </p:sp>
    </p:spTree>
    <p:extLst>
      <p:ext uri="{BB962C8B-B14F-4D97-AF65-F5344CB8AC3E}">
        <p14:creationId xmlns:p14="http://schemas.microsoft.com/office/powerpoint/2010/main" val="2391623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29</a:t>
            </a:fld>
            <a:endParaRPr lang="en-US"/>
          </a:p>
        </p:txBody>
      </p:sp>
    </p:spTree>
    <p:extLst>
      <p:ext uri="{BB962C8B-B14F-4D97-AF65-F5344CB8AC3E}">
        <p14:creationId xmlns:p14="http://schemas.microsoft.com/office/powerpoint/2010/main" val="123373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3</a:t>
            </a:fld>
            <a:endParaRPr lang="en-US"/>
          </a:p>
        </p:txBody>
      </p:sp>
    </p:spTree>
    <p:extLst>
      <p:ext uri="{BB962C8B-B14F-4D97-AF65-F5344CB8AC3E}">
        <p14:creationId xmlns:p14="http://schemas.microsoft.com/office/powerpoint/2010/main" val="336730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30</a:t>
            </a:fld>
            <a:endParaRPr lang="en-US"/>
          </a:p>
        </p:txBody>
      </p:sp>
    </p:spTree>
    <p:extLst>
      <p:ext uri="{BB962C8B-B14F-4D97-AF65-F5344CB8AC3E}">
        <p14:creationId xmlns:p14="http://schemas.microsoft.com/office/powerpoint/2010/main" val="4933430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31</a:t>
            </a:fld>
            <a:endParaRPr lang="en-US"/>
          </a:p>
        </p:txBody>
      </p:sp>
    </p:spTree>
    <p:extLst>
      <p:ext uri="{BB962C8B-B14F-4D97-AF65-F5344CB8AC3E}">
        <p14:creationId xmlns:p14="http://schemas.microsoft.com/office/powerpoint/2010/main" val="1073377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32</a:t>
            </a:fld>
            <a:endParaRPr lang="en-US"/>
          </a:p>
        </p:txBody>
      </p:sp>
    </p:spTree>
    <p:extLst>
      <p:ext uri="{BB962C8B-B14F-4D97-AF65-F5344CB8AC3E}">
        <p14:creationId xmlns:p14="http://schemas.microsoft.com/office/powerpoint/2010/main" val="1709023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33</a:t>
            </a:fld>
            <a:endParaRPr lang="en-US"/>
          </a:p>
        </p:txBody>
      </p:sp>
    </p:spTree>
    <p:extLst>
      <p:ext uri="{BB962C8B-B14F-4D97-AF65-F5344CB8AC3E}">
        <p14:creationId xmlns:p14="http://schemas.microsoft.com/office/powerpoint/2010/main" val="5808241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34</a:t>
            </a:fld>
            <a:endParaRPr lang="en-US"/>
          </a:p>
        </p:txBody>
      </p:sp>
    </p:spTree>
    <p:extLst>
      <p:ext uri="{BB962C8B-B14F-4D97-AF65-F5344CB8AC3E}">
        <p14:creationId xmlns:p14="http://schemas.microsoft.com/office/powerpoint/2010/main" val="458077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35</a:t>
            </a:fld>
            <a:endParaRPr lang="en-US"/>
          </a:p>
        </p:txBody>
      </p:sp>
    </p:spTree>
    <p:extLst>
      <p:ext uri="{BB962C8B-B14F-4D97-AF65-F5344CB8AC3E}">
        <p14:creationId xmlns:p14="http://schemas.microsoft.com/office/powerpoint/2010/main" val="41916233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36</a:t>
            </a:fld>
            <a:endParaRPr lang="en-US"/>
          </a:p>
        </p:txBody>
      </p:sp>
    </p:spTree>
    <p:extLst>
      <p:ext uri="{BB962C8B-B14F-4D97-AF65-F5344CB8AC3E}">
        <p14:creationId xmlns:p14="http://schemas.microsoft.com/office/powerpoint/2010/main" val="29596770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37</a:t>
            </a:fld>
            <a:endParaRPr lang="en-US"/>
          </a:p>
        </p:txBody>
      </p:sp>
    </p:spTree>
    <p:extLst>
      <p:ext uri="{BB962C8B-B14F-4D97-AF65-F5344CB8AC3E}">
        <p14:creationId xmlns:p14="http://schemas.microsoft.com/office/powerpoint/2010/main" val="27121496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38</a:t>
            </a:fld>
            <a:endParaRPr lang="en-US"/>
          </a:p>
        </p:txBody>
      </p:sp>
    </p:spTree>
    <p:extLst>
      <p:ext uri="{BB962C8B-B14F-4D97-AF65-F5344CB8AC3E}">
        <p14:creationId xmlns:p14="http://schemas.microsoft.com/office/powerpoint/2010/main" val="31034917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39</a:t>
            </a:fld>
            <a:endParaRPr lang="en-US"/>
          </a:p>
        </p:txBody>
      </p:sp>
    </p:spTree>
    <p:extLst>
      <p:ext uri="{BB962C8B-B14F-4D97-AF65-F5344CB8AC3E}">
        <p14:creationId xmlns:p14="http://schemas.microsoft.com/office/powerpoint/2010/main" val="3103923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4</a:t>
            </a:fld>
            <a:endParaRPr lang="en-US"/>
          </a:p>
        </p:txBody>
      </p:sp>
    </p:spTree>
    <p:extLst>
      <p:ext uri="{BB962C8B-B14F-4D97-AF65-F5344CB8AC3E}">
        <p14:creationId xmlns:p14="http://schemas.microsoft.com/office/powerpoint/2010/main" val="3668882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40</a:t>
            </a:fld>
            <a:endParaRPr lang="en-US"/>
          </a:p>
        </p:txBody>
      </p:sp>
    </p:spTree>
    <p:extLst>
      <p:ext uri="{BB962C8B-B14F-4D97-AF65-F5344CB8AC3E}">
        <p14:creationId xmlns:p14="http://schemas.microsoft.com/office/powerpoint/2010/main" val="13758747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41</a:t>
            </a:fld>
            <a:endParaRPr lang="en-US"/>
          </a:p>
        </p:txBody>
      </p:sp>
    </p:spTree>
    <p:extLst>
      <p:ext uri="{BB962C8B-B14F-4D97-AF65-F5344CB8AC3E}">
        <p14:creationId xmlns:p14="http://schemas.microsoft.com/office/powerpoint/2010/main" val="35237165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42</a:t>
            </a:fld>
            <a:endParaRPr lang="en-US"/>
          </a:p>
        </p:txBody>
      </p:sp>
    </p:spTree>
    <p:extLst>
      <p:ext uri="{BB962C8B-B14F-4D97-AF65-F5344CB8AC3E}">
        <p14:creationId xmlns:p14="http://schemas.microsoft.com/office/powerpoint/2010/main" val="4291116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43</a:t>
            </a:fld>
            <a:endParaRPr lang="en-US"/>
          </a:p>
        </p:txBody>
      </p:sp>
    </p:spTree>
    <p:extLst>
      <p:ext uri="{BB962C8B-B14F-4D97-AF65-F5344CB8AC3E}">
        <p14:creationId xmlns:p14="http://schemas.microsoft.com/office/powerpoint/2010/main" val="7492403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44</a:t>
            </a:fld>
            <a:endParaRPr lang="en-US"/>
          </a:p>
        </p:txBody>
      </p:sp>
    </p:spTree>
    <p:extLst>
      <p:ext uri="{BB962C8B-B14F-4D97-AF65-F5344CB8AC3E}">
        <p14:creationId xmlns:p14="http://schemas.microsoft.com/office/powerpoint/2010/main" val="11495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5</a:t>
            </a:fld>
            <a:endParaRPr lang="en-US"/>
          </a:p>
        </p:txBody>
      </p:sp>
    </p:spTree>
    <p:extLst>
      <p:ext uri="{BB962C8B-B14F-4D97-AF65-F5344CB8AC3E}">
        <p14:creationId xmlns:p14="http://schemas.microsoft.com/office/powerpoint/2010/main" val="3762815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6</a:t>
            </a:fld>
            <a:endParaRPr lang="en-US"/>
          </a:p>
        </p:txBody>
      </p:sp>
    </p:spTree>
    <p:extLst>
      <p:ext uri="{BB962C8B-B14F-4D97-AF65-F5344CB8AC3E}">
        <p14:creationId xmlns:p14="http://schemas.microsoft.com/office/powerpoint/2010/main" val="3028698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7</a:t>
            </a:fld>
            <a:endParaRPr lang="en-US"/>
          </a:p>
        </p:txBody>
      </p:sp>
    </p:spTree>
    <p:extLst>
      <p:ext uri="{BB962C8B-B14F-4D97-AF65-F5344CB8AC3E}">
        <p14:creationId xmlns:p14="http://schemas.microsoft.com/office/powerpoint/2010/main" val="1756695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8</a:t>
            </a:fld>
            <a:endParaRPr lang="en-US"/>
          </a:p>
        </p:txBody>
      </p:sp>
    </p:spTree>
    <p:extLst>
      <p:ext uri="{BB962C8B-B14F-4D97-AF65-F5344CB8AC3E}">
        <p14:creationId xmlns:p14="http://schemas.microsoft.com/office/powerpoint/2010/main" val="2422199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90B86-07AD-45A0-9614-E6ED6C28DF5E}" type="slidenum">
              <a:rPr lang="en-US" smtClean="0"/>
              <a:t>9</a:t>
            </a:fld>
            <a:endParaRPr lang="en-US"/>
          </a:p>
        </p:txBody>
      </p:sp>
    </p:spTree>
    <p:extLst>
      <p:ext uri="{BB962C8B-B14F-4D97-AF65-F5344CB8AC3E}">
        <p14:creationId xmlns:p14="http://schemas.microsoft.com/office/powerpoint/2010/main" val="1339108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3AF99C-F854-4B12-8101-AA57AD7DE316}"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03F84-E206-46AE-9650-50CEA4EFC02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3AF99C-F854-4B12-8101-AA57AD7DE316}"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03F84-E206-46AE-9650-50CEA4EFC02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3AF99C-F854-4B12-8101-AA57AD7DE316}"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03F84-E206-46AE-9650-50CEA4EFC02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63AF99C-F854-4B12-8101-AA57AD7DE316}"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03F84-E206-46AE-9650-50CEA4EFC02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3AF99C-F854-4B12-8101-AA57AD7DE316}"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03F84-E206-46AE-9650-50CEA4EFC02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3AF99C-F854-4B12-8101-AA57AD7DE316}" type="datetimeFigureOut">
              <a:rPr lang="en-US" smtClean="0"/>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03F84-E206-46AE-9650-50CEA4EFC02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3AF99C-F854-4B12-8101-AA57AD7DE316}" type="datetimeFigureOut">
              <a:rPr lang="en-US" smtClean="0"/>
              <a:t>10/1/2014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403F84-E206-46AE-9650-50CEA4EFC02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3AF99C-F854-4B12-8101-AA57AD7DE316}" type="datetimeFigureOut">
              <a:rPr lang="en-US" smtClean="0"/>
              <a:t>10/1/2014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403F84-E206-46AE-9650-50CEA4EFC02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AF99C-F854-4B12-8101-AA57AD7DE316}" type="datetimeFigureOut">
              <a:rPr lang="en-US" smtClean="0"/>
              <a:t>10/1/2014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403F84-E206-46AE-9650-50CEA4EFC02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AF99C-F854-4B12-8101-AA57AD7DE316}" type="datetimeFigureOut">
              <a:rPr lang="en-US" smtClean="0"/>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03F84-E206-46AE-9650-50CEA4EFC02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AF99C-F854-4B12-8101-AA57AD7DE316}" type="datetimeFigureOut">
              <a:rPr lang="en-US" smtClean="0"/>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03F84-E206-46AE-9650-50CEA4EFC020}" type="slidenum">
              <a:rPr lang="en-US" smtClean="0"/>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163AF99C-F854-4B12-8101-AA57AD7DE316}" type="datetimeFigureOut">
              <a:rPr lang="en-US" smtClean="0"/>
              <a:t>10/1/2014</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C2403F84-E206-46AE-9650-50CEA4EFC020}" type="slidenum">
              <a:rPr lang="en-US" smtClean="0"/>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ortal.passhe.edu/irj/porta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hyperlink" Target="mailto:linda.moore@sru.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52400"/>
            <a:ext cx="7848600" cy="800219"/>
          </a:xfrm>
          <a:prstGeom prst="rect">
            <a:avLst/>
          </a:prstGeom>
        </p:spPr>
        <p:txBody>
          <a:bodyPr wrap="square">
            <a:spAutoFit/>
          </a:bodyPr>
          <a:lstStyle/>
          <a:p>
            <a:pPr algn="ctr">
              <a:lnSpc>
                <a:spcPct val="115000"/>
              </a:lnSpc>
              <a:spcAft>
                <a:spcPts val="1000"/>
              </a:spcAft>
            </a:pPr>
            <a:r>
              <a:rPr lang="en-US" sz="4000" b="1" dirty="0" smtClean="0">
                <a:effectLst/>
                <a:latin typeface="Candara"/>
                <a:ea typeface="Calibri"/>
                <a:cs typeface="Times New Roman"/>
              </a:rPr>
              <a:t>Top Ten Tricks to Utilize BI Reports</a:t>
            </a:r>
            <a:endParaRPr lang="en-US" sz="4000" dirty="0">
              <a:effectLst/>
              <a:latin typeface="Calibri"/>
              <a:ea typeface="Calibri"/>
              <a:cs typeface="Times New Roman"/>
            </a:endParaRPr>
          </a:p>
        </p:txBody>
      </p:sp>
      <p:sp>
        <p:nvSpPr>
          <p:cNvPr id="3" name="Rectangle 2"/>
          <p:cNvSpPr/>
          <p:nvPr/>
        </p:nvSpPr>
        <p:spPr>
          <a:xfrm>
            <a:off x="160231" y="838200"/>
            <a:ext cx="8738102" cy="6307624"/>
          </a:xfrm>
          <a:prstGeom prst="rect">
            <a:avLst/>
          </a:prstGeom>
        </p:spPr>
        <p:txBody>
          <a:bodyPr wrap="square">
            <a:spAutoFit/>
          </a:bodyPr>
          <a:lstStyle/>
          <a:p>
            <a:pPr marL="342900" marR="0" lvl="0" indent="-342900">
              <a:lnSpc>
                <a:spcPct val="115000"/>
              </a:lnSpc>
              <a:spcBef>
                <a:spcPts val="0"/>
              </a:spcBef>
              <a:spcAft>
                <a:spcPts val="1000"/>
              </a:spcAft>
              <a:buFont typeface="+mj-lt"/>
              <a:buAutoNum type="arabicParenBoth"/>
            </a:pPr>
            <a:r>
              <a:rPr lang="en-US" b="1" dirty="0" smtClean="0">
                <a:effectLst/>
                <a:latin typeface="Candara"/>
                <a:ea typeface="Calibri"/>
                <a:cs typeface="Times New Roman"/>
              </a:rPr>
              <a:t>Access the reports</a:t>
            </a:r>
            <a:endParaRPr lang="en-US" dirty="0" smtClean="0">
              <a:effectLst/>
              <a:latin typeface="Calibri"/>
              <a:ea typeface="Calibri"/>
              <a:cs typeface="Times New Roman"/>
            </a:endParaRPr>
          </a:p>
          <a:p>
            <a:pPr>
              <a:lnSpc>
                <a:spcPct val="115000"/>
              </a:lnSpc>
              <a:spcAft>
                <a:spcPts val="1000"/>
              </a:spcAft>
            </a:pPr>
            <a:r>
              <a:rPr lang="en-US" dirty="0" smtClean="0">
                <a:effectLst/>
                <a:latin typeface="Candara"/>
                <a:ea typeface="Calibri"/>
                <a:cs typeface="Times New Roman"/>
              </a:rPr>
              <a:t>Go to the same place where you log into ESS (</a:t>
            </a:r>
            <a:r>
              <a:rPr lang="en-US" u="sng" dirty="0" smtClean="0">
                <a:solidFill>
                  <a:srgbClr val="0000FF"/>
                </a:solidFill>
                <a:effectLst/>
                <a:latin typeface="Candara"/>
                <a:ea typeface="Calibri"/>
                <a:cs typeface="Times New Roman"/>
                <a:hlinkClick r:id="rId3"/>
              </a:rPr>
              <a:t>https://portal.passhe.edu/irj/portal</a:t>
            </a:r>
            <a:r>
              <a:rPr lang="en-US" dirty="0" smtClean="0">
                <a:effectLst/>
                <a:latin typeface="Candara"/>
                <a:ea typeface="Calibri"/>
                <a:cs typeface="Times New Roman"/>
              </a:rPr>
              <a:t>). Sign into your account.  Then click on the ‘Business Intelligence’ tab.  </a:t>
            </a:r>
          </a:p>
          <a:p>
            <a:pPr>
              <a:lnSpc>
                <a:spcPct val="115000"/>
              </a:lnSpc>
              <a:spcAft>
                <a:spcPts val="1000"/>
              </a:spcAft>
            </a:pPr>
            <a:endParaRPr lang="en-US" sz="1200" dirty="0">
              <a:latin typeface="Candara"/>
              <a:ea typeface="Calibri"/>
              <a:cs typeface="Times New Roman"/>
            </a:endParaRPr>
          </a:p>
          <a:p>
            <a:pPr>
              <a:lnSpc>
                <a:spcPct val="115000"/>
              </a:lnSpc>
              <a:spcAft>
                <a:spcPts val="1000"/>
              </a:spcAft>
            </a:pPr>
            <a:endParaRPr lang="en-US" sz="1200" dirty="0" smtClean="0">
              <a:effectLst/>
              <a:latin typeface="Candara"/>
              <a:ea typeface="Calibri"/>
              <a:cs typeface="Times New Roman"/>
            </a:endParaRPr>
          </a:p>
          <a:p>
            <a:pPr>
              <a:lnSpc>
                <a:spcPct val="115000"/>
              </a:lnSpc>
              <a:spcAft>
                <a:spcPts val="1000"/>
              </a:spcAft>
            </a:pPr>
            <a:r>
              <a:rPr lang="en-US" dirty="0" smtClean="0">
                <a:effectLst/>
                <a:latin typeface="Candara"/>
                <a:ea typeface="Calibri"/>
                <a:cs typeface="Times New Roman"/>
              </a:rPr>
              <a:t>From here you will see a breakdown of report areas depending on the portal roles assigned to you. At the minimum, you will see ‘Campus Reports’ and ‘Manage Saved Views’ which are available to all users. Each area then contains individual reports. When you click on a report link, it will open in a new window.  </a:t>
            </a:r>
          </a:p>
          <a:p>
            <a:pPr>
              <a:lnSpc>
                <a:spcPct val="115000"/>
              </a:lnSpc>
              <a:spcAft>
                <a:spcPts val="1000"/>
              </a:spcAft>
            </a:pPr>
            <a:endParaRPr lang="en-US" sz="1200" dirty="0">
              <a:latin typeface="Candara"/>
              <a:ea typeface="Calibri"/>
              <a:cs typeface="Times New Roman"/>
            </a:endParaRPr>
          </a:p>
          <a:p>
            <a:pPr>
              <a:lnSpc>
                <a:spcPct val="115000"/>
              </a:lnSpc>
              <a:spcAft>
                <a:spcPts val="1000"/>
              </a:spcAft>
            </a:pPr>
            <a:endParaRPr lang="en-US" sz="1200" dirty="0" smtClean="0">
              <a:effectLst/>
              <a:latin typeface="Candara"/>
              <a:ea typeface="Calibri"/>
              <a:cs typeface="Times New Roman"/>
            </a:endParaRPr>
          </a:p>
          <a:p>
            <a:pPr>
              <a:lnSpc>
                <a:spcPct val="115000"/>
              </a:lnSpc>
              <a:spcAft>
                <a:spcPts val="1000"/>
              </a:spcAft>
            </a:pPr>
            <a:endParaRPr lang="en-US" sz="1200" dirty="0">
              <a:latin typeface="Candara"/>
              <a:ea typeface="Calibri"/>
              <a:cs typeface="Times New Roman"/>
            </a:endParaRPr>
          </a:p>
          <a:p>
            <a:pPr>
              <a:lnSpc>
                <a:spcPct val="115000"/>
              </a:lnSpc>
              <a:spcAft>
                <a:spcPts val="1000"/>
              </a:spcAft>
            </a:pPr>
            <a:endParaRPr lang="en-US" sz="1200" dirty="0" smtClean="0">
              <a:effectLst/>
              <a:latin typeface="Candara"/>
              <a:ea typeface="Calibri"/>
              <a:cs typeface="Times New Roman"/>
            </a:endParaRPr>
          </a:p>
          <a:p>
            <a:pPr>
              <a:lnSpc>
                <a:spcPct val="115000"/>
              </a:lnSpc>
              <a:spcAft>
                <a:spcPts val="1000"/>
              </a:spcAft>
            </a:pPr>
            <a:endParaRPr lang="en-US" sz="1200" dirty="0">
              <a:latin typeface="Candara"/>
              <a:ea typeface="Calibri"/>
              <a:cs typeface="Times New Roman"/>
            </a:endParaRPr>
          </a:p>
          <a:p>
            <a:pPr>
              <a:lnSpc>
                <a:spcPct val="115000"/>
              </a:lnSpc>
              <a:spcAft>
                <a:spcPts val="1000"/>
              </a:spcAft>
            </a:pPr>
            <a:endParaRPr lang="en-US" sz="1200" dirty="0" smtClean="0">
              <a:effectLst/>
              <a:latin typeface="Candara"/>
              <a:ea typeface="Calibri"/>
              <a:cs typeface="Times New Roman"/>
            </a:endParaRPr>
          </a:p>
          <a:p>
            <a:pPr>
              <a:lnSpc>
                <a:spcPct val="115000"/>
              </a:lnSpc>
              <a:spcAft>
                <a:spcPts val="1000"/>
              </a:spcAft>
            </a:pPr>
            <a:endParaRPr lang="en-US" sz="1200" dirty="0">
              <a:latin typeface="Candara"/>
              <a:ea typeface="Calibri"/>
              <a:cs typeface="Times New Roman"/>
            </a:endParaRPr>
          </a:p>
          <a:p>
            <a:pPr>
              <a:lnSpc>
                <a:spcPct val="115000"/>
              </a:lnSpc>
              <a:spcAft>
                <a:spcPts val="1000"/>
              </a:spcAft>
            </a:pPr>
            <a:endParaRPr lang="en-US" sz="1200" dirty="0" smtClean="0">
              <a:effectLst/>
              <a:latin typeface="Candara"/>
              <a:ea typeface="Calibri"/>
              <a:cs typeface="Times New Roman"/>
            </a:endParaRPr>
          </a:p>
          <a:p>
            <a:pPr>
              <a:lnSpc>
                <a:spcPct val="115000"/>
              </a:lnSpc>
              <a:spcAft>
                <a:spcPts val="1000"/>
              </a:spcAft>
            </a:pPr>
            <a:endParaRPr lang="en-US" sz="1100" dirty="0">
              <a:effectLst/>
              <a:latin typeface="Calibri"/>
              <a:ea typeface="Calibri"/>
              <a:cs typeface="Times New Roman"/>
            </a:endParaRPr>
          </a:p>
        </p:txBody>
      </p:sp>
      <p:pic>
        <p:nvPicPr>
          <p:cNvPr id="4" name="Picture 3"/>
          <p:cNvPicPr/>
          <p:nvPr/>
        </p:nvPicPr>
        <p:blipFill>
          <a:blip r:embed="rId4"/>
          <a:stretch>
            <a:fillRect/>
          </a:stretch>
        </p:blipFill>
        <p:spPr>
          <a:xfrm>
            <a:off x="1600200" y="1981200"/>
            <a:ext cx="5313680" cy="618490"/>
          </a:xfrm>
          <a:prstGeom prst="rect">
            <a:avLst/>
          </a:prstGeom>
          <a:ln w="50800">
            <a:solidFill>
              <a:srgbClr val="FFC000"/>
            </a:solidFill>
          </a:ln>
        </p:spPr>
      </p:pic>
      <p:pic>
        <p:nvPicPr>
          <p:cNvPr id="5" name="Picture 4"/>
          <p:cNvPicPr/>
          <p:nvPr/>
        </p:nvPicPr>
        <p:blipFill>
          <a:blip r:embed="rId5"/>
          <a:stretch>
            <a:fillRect/>
          </a:stretch>
        </p:blipFill>
        <p:spPr>
          <a:xfrm>
            <a:off x="284018" y="4114800"/>
            <a:ext cx="8458200" cy="2590800"/>
          </a:xfrm>
          <a:prstGeom prst="rect">
            <a:avLst/>
          </a:prstGeom>
          <a:ln w="50800">
            <a:solidFill>
              <a:srgbClr val="FFC000"/>
            </a:solidFill>
          </a:ln>
        </p:spPr>
      </p:pic>
    </p:spTree>
    <p:extLst>
      <p:ext uri="{BB962C8B-B14F-4D97-AF65-F5344CB8AC3E}">
        <p14:creationId xmlns:p14="http://schemas.microsoft.com/office/powerpoint/2010/main" val="926683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98463"/>
            <a:ext cx="8382000" cy="1366528"/>
          </a:xfrm>
          <a:prstGeom prst="rect">
            <a:avLst/>
          </a:prstGeom>
        </p:spPr>
        <p:txBody>
          <a:bodyPr wrap="square">
            <a:spAutoFit/>
          </a:bodyPr>
          <a:lstStyle/>
          <a:p>
            <a:pPr>
              <a:lnSpc>
                <a:spcPct val="115000"/>
              </a:lnSpc>
              <a:spcAft>
                <a:spcPts val="1000"/>
              </a:spcAft>
            </a:pPr>
            <a:r>
              <a:rPr lang="en-US" b="1" dirty="0" smtClean="0">
                <a:effectLst/>
                <a:latin typeface="Candara"/>
                <a:ea typeface="Calibri"/>
                <a:cs typeface="Times New Roman"/>
              </a:rPr>
              <a:t>Note: </a:t>
            </a:r>
            <a:r>
              <a:rPr lang="en-US" dirty="0" smtClean="0">
                <a:effectLst/>
                <a:latin typeface="Candara"/>
                <a:ea typeface="Calibri"/>
                <a:cs typeface="Times New Roman"/>
              </a:rPr>
              <a:t>This takes you back to where you started in the default view. However, the hierarchy is rolled up. The context menu gives you the ability to expand the hierarchy to a specific level once it’s been activated (directly below the ‘Hierarchy Active’ option).</a:t>
            </a:r>
            <a:endParaRPr lang="en-US" dirty="0">
              <a:effectLst/>
              <a:latin typeface="Calibri"/>
              <a:ea typeface="Calibri"/>
              <a:cs typeface="Times New Roman"/>
            </a:endParaRPr>
          </a:p>
        </p:txBody>
      </p:sp>
      <p:pic>
        <p:nvPicPr>
          <p:cNvPr id="3" name="Picture 2"/>
          <p:cNvPicPr/>
          <p:nvPr/>
        </p:nvPicPr>
        <p:blipFill>
          <a:blip r:embed="rId3"/>
          <a:stretch>
            <a:fillRect/>
          </a:stretch>
        </p:blipFill>
        <p:spPr>
          <a:xfrm>
            <a:off x="457200" y="1905000"/>
            <a:ext cx="8382000" cy="3352799"/>
          </a:xfrm>
          <a:prstGeom prst="rect">
            <a:avLst/>
          </a:prstGeom>
          <a:ln w="50800">
            <a:solidFill>
              <a:srgbClr val="FFC000"/>
            </a:solidFill>
          </a:ln>
        </p:spPr>
      </p:pic>
    </p:spTree>
    <p:extLst>
      <p:ext uri="{BB962C8B-B14F-4D97-AF65-F5344CB8AC3E}">
        <p14:creationId xmlns:p14="http://schemas.microsoft.com/office/powerpoint/2010/main" val="11223354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83820"/>
            <a:ext cx="856325" cy="410882"/>
          </a:xfrm>
          <a:prstGeom prst="rect">
            <a:avLst/>
          </a:prstGeom>
        </p:spPr>
        <p:txBody>
          <a:bodyPr wrap="none">
            <a:spAutoFit/>
          </a:bodyPr>
          <a:lstStyle/>
          <a:p>
            <a:pPr>
              <a:lnSpc>
                <a:spcPct val="115000"/>
              </a:lnSpc>
              <a:spcAft>
                <a:spcPts val="1000"/>
              </a:spcAft>
            </a:pPr>
            <a:r>
              <a:rPr lang="en-US" dirty="0" smtClean="0">
                <a:effectLst/>
                <a:latin typeface="Candara"/>
                <a:ea typeface="Calibri"/>
                <a:cs typeface="Times New Roman"/>
              </a:rPr>
              <a:t>Result:</a:t>
            </a:r>
            <a:endParaRPr lang="en-US" dirty="0">
              <a:effectLst/>
              <a:latin typeface="Calibri"/>
              <a:ea typeface="Calibri"/>
              <a:cs typeface="Times New Roman"/>
            </a:endParaRPr>
          </a:p>
        </p:txBody>
      </p:sp>
      <p:pic>
        <p:nvPicPr>
          <p:cNvPr id="3" name="Picture 2"/>
          <p:cNvPicPr/>
          <p:nvPr/>
        </p:nvPicPr>
        <p:blipFill>
          <a:blip r:embed="rId3"/>
          <a:stretch>
            <a:fillRect/>
          </a:stretch>
        </p:blipFill>
        <p:spPr>
          <a:xfrm>
            <a:off x="533400" y="990600"/>
            <a:ext cx="8305800" cy="3962400"/>
          </a:xfrm>
          <a:prstGeom prst="rect">
            <a:avLst/>
          </a:prstGeom>
          <a:ln w="50800">
            <a:solidFill>
              <a:srgbClr val="FFC000"/>
            </a:solidFill>
          </a:ln>
        </p:spPr>
      </p:pic>
    </p:spTree>
    <p:extLst>
      <p:ext uri="{BB962C8B-B14F-4D97-AF65-F5344CB8AC3E}">
        <p14:creationId xmlns:p14="http://schemas.microsoft.com/office/powerpoint/2010/main" val="35828655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458200" cy="1685077"/>
          </a:xfrm>
          <a:prstGeom prst="rect">
            <a:avLst/>
          </a:prstGeom>
        </p:spPr>
        <p:txBody>
          <a:bodyPr wrap="square">
            <a:spAutoFit/>
          </a:bodyPr>
          <a:lstStyle/>
          <a:p>
            <a:pPr>
              <a:lnSpc>
                <a:spcPct val="115000"/>
              </a:lnSpc>
            </a:pPr>
            <a:r>
              <a:rPr lang="en-US" b="1" dirty="0" smtClean="0">
                <a:effectLst/>
                <a:latin typeface="Candara"/>
                <a:ea typeface="Calibri"/>
                <a:cs typeface="Times New Roman"/>
              </a:rPr>
              <a:t>Example 3</a:t>
            </a:r>
            <a:r>
              <a:rPr lang="en-US" dirty="0" smtClean="0">
                <a:effectLst/>
                <a:latin typeface="Candara"/>
                <a:ea typeface="Calibri"/>
                <a:cs typeface="Times New Roman"/>
              </a:rPr>
              <a:t>: </a:t>
            </a:r>
            <a:endParaRPr lang="en-US" dirty="0" smtClean="0">
              <a:effectLst/>
              <a:latin typeface="Calibri"/>
              <a:ea typeface="Calibri"/>
              <a:cs typeface="Times New Roman"/>
            </a:endParaRPr>
          </a:p>
          <a:p>
            <a:pPr>
              <a:lnSpc>
                <a:spcPct val="115000"/>
              </a:lnSpc>
              <a:spcAft>
                <a:spcPts val="1000"/>
              </a:spcAft>
            </a:pPr>
            <a:r>
              <a:rPr lang="en-US" dirty="0" smtClean="0">
                <a:effectLst/>
                <a:latin typeface="Candara"/>
                <a:ea typeface="Calibri"/>
                <a:cs typeface="Times New Roman"/>
              </a:rPr>
              <a:t>To deactivate the Commitment Item Hierarchy using the Properties of the Characteristic, right-click on the characteristic to once again access the context menu -&gt; Select Properties -&gt; Characteristic -&gt; Hierarchy tab -&gt; Uncheck the ‘Hierarchy Active’ box -&gt; OK.</a:t>
            </a:r>
            <a:endParaRPr lang="en-US" dirty="0">
              <a:effectLst/>
              <a:latin typeface="Calibri"/>
              <a:ea typeface="Calibri"/>
              <a:cs typeface="Times New Roman"/>
            </a:endParaRPr>
          </a:p>
        </p:txBody>
      </p:sp>
      <p:pic>
        <p:nvPicPr>
          <p:cNvPr id="3" name="Picture 2"/>
          <p:cNvPicPr/>
          <p:nvPr/>
        </p:nvPicPr>
        <p:blipFill>
          <a:blip r:embed="rId3"/>
          <a:stretch>
            <a:fillRect/>
          </a:stretch>
        </p:blipFill>
        <p:spPr>
          <a:xfrm>
            <a:off x="381000" y="2286000"/>
            <a:ext cx="8382000" cy="3505200"/>
          </a:xfrm>
          <a:prstGeom prst="rect">
            <a:avLst/>
          </a:prstGeom>
          <a:ln w="50800">
            <a:solidFill>
              <a:srgbClr val="FFC000"/>
            </a:solidFill>
          </a:ln>
        </p:spPr>
      </p:pic>
    </p:spTree>
    <p:extLst>
      <p:ext uri="{BB962C8B-B14F-4D97-AF65-F5344CB8AC3E}">
        <p14:creationId xmlns:p14="http://schemas.microsoft.com/office/powerpoint/2010/main" val="41685166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304800" y="228600"/>
            <a:ext cx="7391400" cy="2895600"/>
          </a:xfrm>
          <a:prstGeom prst="rect">
            <a:avLst/>
          </a:prstGeom>
          <a:ln w="50800">
            <a:solidFill>
              <a:srgbClr val="FFC000"/>
            </a:solidFill>
          </a:ln>
        </p:spPr>
      </p:pic>
      <p:sp>
        <p:nvSpPr>
          <p:cNvPr id="3" name="Rectangle 2"/>
          <p:cNvSpPr/>
          <p:nvPr/>
        </p:nvSpPr>
        <p:spPr>
          <a:xfrm>
            <a:off x="381000" y="3505200"/>
            <a:ext cx="1066800" cy="410882"/>
          </a:xfrm>
          <a:prstGeom prst="rect">
            <a:avLst/>
          </a:prstGeom>
        </p:spPr>
        <p:txBody>
          <a:bodyPr wrap="square">
            <a:spAutoFit/>
          </a:bodyPr>
          <a:lstStyle/>
          <a:p>
            <a:pPr>
              <a:lnSpc>
                <a:spcPct val="115000"/>
              </a:lnSpc>
              <a:spcAft>
                <a:spcPts val="1000"/>
              </a:spcAft>
            </a:pPr>
            <a:r>
              <a:rPr lang="en-US" dirty="0" smtClean="0">
                <a:effectLst/>
                <a:latin typeface="Candara"/>
                <a:ea typeface="Calibri"/>
                <a:cs typeface="Times New Roman"/>
              </a:rPr>
              <a:t>Result: </a:t>
            </a:r>
            <a:endParaRPr lang="en-US" dirty="0">
              <a:effectLst/>
              <a:latin typeface="Calibri"/>
              <a:ea typeface="Calibri"/>
              <a:cs typeface="Times New Roman"/>
            </a:endParaRPr>
          </a:p>
        </p:txBody>
      </p:sp>
      <p:pic>
        <p:nvPicPr>
          <p:cNvPr id="4" name="Picture 3"/>
          <p:cNvPicPr/>
          <p:nvPr/>
        </p:nvPicPr>
        <p:blipFill>
          <a:blip r:embed="rId4"/>
          <a:stretch>
            <a:fillRect/>
          </a:stretch>
        </p:blipFill>
        <p:spPr>
          <a:xfrm>
            <a:off x="480060" y="4038600"/>
            <a:ext cx="8206740" cy="2438400"/>
          </a:xfrm>
          <a:prstGeom prst="rect">
            <a:avLst/>
          </a:prstGeom>
          <a:ln w="50800">
            <a:solidFill>
              <a:srgbClr val="FFC000"/>
            </a:solidFill>
          </a:ln>
        </p:spPr>
      </p:pic>
    </p:spTree>
    <p:extLst>
      <p:ext uri="{BB962C8B-B14F-4D97-AF65-F5344CB8AC3E}">
        <p14:creationId xmlns:p14="http://schemas.microsoft.com/office/powerpoint/2010/main" val="3342485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1"/>
            <a:ext cx="8534400" cy="2322174"/>
          </a:xfrm>
          <a:prstGeom prst="rect">
            <a:avLst/>
          </a:prstGeom>
        </p:spPr>
        <p:txBody>
          <a:bodyPr wrap="square">
            <a:spAutoFit/>
          </a:bodyPr>
          <a:lstStyle/>
          <a:p>
            <a:pPr marR="0" lvl="0">
              <a:lnSpc>
                <a:spcPct val="115000"/>
              </a:lnSpc>
              <a:spcBef>
                <a:spcPts val="0"/>
              </a:spcBef>
              <a:spcAft>
                <a:spcPts val="0"/>
              </a:spcAft>
            </a:pPr>
            <a:r>
              <a:rPr lang="en-US" b="1" dirty="0" smtClean="0">
                <a:effectLst/>
                <a:latin typeface="Candara"/>
                <a:ea typeface="Calibri"/>
                <a:cs typeface="Times New Roman"/>
              </a:rPr>
              <a:t>(3) Add or remove results rows</a:t>
            </a:r>
            <a:endParaRPr lang="en-US" dirty="0" smtClean="0">
              <a:effectLst/>
              <a:latin typeface="Calibri"/>
              <a:ea typeface="Calibri"/>
              <a:cs typeface="Times New Roman"/>
            </a:endParaRPr>
          </a:p>
          <a:p>
            <a:pPr marL="457200" marR="0">
              <a:lnSpc>
                <a:spcPct val="115000"/>
              </a:lnSpc>
              <a:spcBef>
                <a:spcPts val="0"/>
              </a:spcBef>
              <a:spcAft>
                <a:spcPts val="0"/>
              </a:spcAft>
            </a:pPr>
            <a:r>
              <a:rPr lang="en-US" dirty="0" smtClean="0">
                <a:effectLst/>
                <a:latin typeface="Candara"/>
                <a:ea typeface="Calibri"/>
                <a:cs typeface="Times New Roman"/>
              </a:rPr>
              <a:t> </a:t>
            </a:r>
            <a:endParaRPr lang="en-US" dirty="0" smtClean="0">
              <a:effectLst/>
              <a:latin typeface="Calibri"/>
              <a:ea typeface="Calibri"/>
              <a:cs typeface="Times New Roman"/>
            </a:endParaRPr>
          </a:p>
          <a:p>
            <a:pPr>
              <a:lnSpc>
                <a:spcPct val="115000"/>
              </a:lnSpc>
            </a:pPr>
            <a:r>
              <a:rPr lang="en-US" dirty="0" smtClean="0">
                <a:effectLst/>
                <a:latin typeface="Candara"/>
                <a:ea typeface="Calibri"/>
                <a:cs typeface="Times New Roman"/>
              </a:rPr>
              <a:t>To add a results row to a characteristic you can utilize the fast filter or the context menu. You can further decide to display all results or show results only when more than one value appears.</a:t>
            </a:r>
            <a:endParaRPr lang="en-US" dirty="0" smtClean="0">
              <a:effectLst/>
              <a:latin typeface="Calibri"/>
              <a:ea typeface="Calibri"/>
              <a:cs typeface="Times New Roman"/>
            </a:endParaRPr>
          </a:p>
          <a:p>
            <a:pPr>
              <a:lnSpc>
                <a:spcPct val="115000"/>
              </a:lnSpc>
            </a:pPr>
            <a:r>
              <a:rPr lang="en-US" dirty="0" smtClean="0">
                <a:effectLst/>
                <a:latin typeface="Candara"/>
                <a:ea typeface="Calibri"/>
                <a:cs typeface="Times New Roman"/>
              </a:rPr>
              <a:t> </a:t>
            </a:r>
            <a:endParaRPr lang="en-US" dirty="0" smtClean="0">
              <a:effectLst/>
              <a:latin typeface="Calibri"/>
              <a:ea typeface="Calibri"/>
              <a:cs typeface="Times New Roman"/>
            </a:endParaRPr>
          </a:p>
          <a:p>
            <a:pPr>
              <a:lnSpc>
                <a:spcPct val="115000"/>
              </a:lnSpc>
              <a:spcAft>
                <a:spcPts val="1000"/>
              </a:spcAft>
            </a:pPr>
            <a:r>
              <a:rPr lang="en-US" b="1" dirty="0" smtClean="0">
                <a:effectLst/>
                <a:latin typeface="Candara"/>
                <a:ea typeface="Calibri"/>
                <a:cs typeface="Times New Roman"/>
              </a:rPr>
              <a:t>Example 1</a:t>
            </a:r>
            <a:r>
              <a:rPr lang="en-US" dirty="0" smtClean="0">
                <a:effectLst/>
                <a:latin typeface="Candara"/>
                <a:ea typeface="Calibri"/>
                <a:cs typeface="Times New Roman"/>
              </a:rPr>
              <a:t>: Add a results row to Funds Center using the fast filter.</a:t>
            </a:r>
            <a:endParaRPr lang="en-US" dirty="0">
              <a:effectLst/>
              <a:latin typeface="Calibri"/>
              <a:ea typeface="Calibri"/>
              <a:cs typeface="Times New Roman"/>
            </a:endParaRPr>
          </a:p>
        </p:txBody>
      </p:sp>
      <p:pic>
        <p:nvPicPr>
          <p:cNvPr id="3" name="Picture 2"/>
          <p:cNvPicPr/>
          <p:nvPr/>
        </p:nvPicPr>
        <p:blipFill>
          <a:blip r:embed="rId3"/>
          <a:stretch>
            <a:fillRect/>
          </a:stretch>
        </p:blipFill>
        <p:spPr>
          <a:xfrm>
            <a:off x="228600" y="2819400"/>
            <a:ext cx="8610600" cy="3733800"/>
          </a:xfrm>
          <a:prstGeom prst="rect">
            <a:avLst/>
          </a:prstGeom>
          <a:ln w="50800">
            <a:solidFill>
              <a:srgbClr val="FFC000"/>
            </a:solidFill>
          </a:ln>
        </p:spPr>
      </p:pic>
    </p:spTree>
    <p:extLst>
      <p:ext uri="{BB962C8B-B14F-4D97-AF65-F5344CB8AC3E}">
        <p14:creationId xmlns:p14="http://schemas.microsoft.com/office/powerpoint/2010/main" val="31507225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87502"/>
            <a:ext cx="7218362" cy="410882"/>
          </a:xfrm>
          <a:prstGeom prst="rect">
            <a:avLst/>
          </a:prstGeom>
        </p:spPr>
        <p:txBody>
          <a:bodyPr wrap="square">
            <a:spAutoFit/>
          </a:bodyPr>
          <a:lstStyle/>
          <a:p>
            <a:pPr>
              <a:lnSpc>
                <a:spcPct val="115000"/>
              </a:lnSpc>
              <a:spcAft>
                <a:spcPts val="1000"/>
              </a:spcAft>
            </a:pPr>
            <a:r>
              <a:rPr lang="en-US" b="1" dirty="0" smtClean="0">
                <a:effectLst/>
                <a:latin typeface="Candara"/>
                <a:ea typeface="Calibri"/>
                <a:cs typeface="Times New Roman"/>
              </a:rPr>
              <a:t>Example 2</a:t>
            </a:r>
            <a:r>
              <a:rPr lang="en-US" dirty="0" smtClean="0">
                <a:effectLst/>
                <a:latin typeface="Candara"/>
                <a:ea typeface="Calibri"/>
                <a:cs typeface="Times New Roman"/>
              </a:rPr>
              <a:t>: Add a results row to Funds Center using the context menu</a:t>
            </a:r>
            <a:r>
              <a:rPr lang="en-US" sz="1200" dirty="0" smtClean="0">
                <a:effectLst/>
                <a:latin typeface="Candara"/>
                <a:ea typeface="Calibri"/>
                <a:cs typeface="Times New Roman"/>
              </a:rPr>
              <a:t>.</a:t>
            </a:r>
            <a:endParaRPr lang="en-US" sz="1100" dirty="0">
              <a:effectLst/>
              <a:latin typeface="Calibri"/>
              <a:ea typeface="Calibri"/>
              <a:cs typeface="Times New Roman"/>
            </a:endParaRPr>
          </a:p>
        </p:txBody>
      </p:sp>
      <p:pic>
        <p:nvPicPr>
          <p:cNvPr id="3" name="Picture 2"/>
          <p:cNvPicPr/>
          <p:nvPr/>
        </p:nvPicPr>
        <p:blipFill>
          <a:blip r:embed="rId3"/>
          <a:stretch>
            <a:fillRect/>
          </a:stretch>
        </p:blipFill>
        <p:spPr>
          <a:xfrm>
            <a:off x="503976" y="914400"/>
            <a:ext cx="6811224" cy="1875790"/>
          </a:xfrm>
          <a:prstGeom prst="rect">
            <a:avLst/>
          </a:prstGeom>
          <a:ln w="50800">
            <a:solidFill>
              <a:srgbClr val="FFC000"/>
            </a:solidFill>
          </a:ln>
        </p:spPr>
      </p:pic>
      <p:pic>
        <p:nvPicPr>
          <p:cNvPr id="4" name="Picture 3"/>
          <p:cNvPicPr/>
          <p:nvPr/>
        </p:nvPicPr>
        <p:blipFill>
          <a:blip r:embed="rId4"/>
          <a:stretch>
            <a:fillRect/>
          </a:stretch>
        </p:blipFill>
        <p:spPr>
          <a:xfrm>
            <a:off x="509122" y="2743200"/>
            <a:ext cx="7720478" cy="3561715"/>
          </a:xfrm>
          <a:prstGeom prst="rect">
            <a:avLst/>
          </a:prstGeom>
          <a:ln w="50800">
            <a:solidFill>
              <a:srgbClr val="FFC000"/>
            </a:solidFill>
          </a:ln>
        </p:spPr>
      </p:pic>
    </p:spTree>
    <p:extLst>
      <p:ext uri="{BB962C8B-B14F-4D97-AF65-F5344CB8AC3E}">
        <p14:creationId xmlns:p14="http://schemas.microsoft.com/office/powerpoint/2010/main" val="6872497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057" y="152400"/>
            <a:ext cx="1709122" cy="410882"/>
          </a:xfrm>
          <a:prstGeom prst="rect">
            <a:avLst/>
          </a:prstGeom>
        </p:spPr>
        <p:txBody>
          <a:bodyPr wrap="none">
            <a:spAutoFit/>
          </a:bodyPr>
          <a:lstStyle/>
          <a:p>
            <a:pPr>
              <a:lnSpc>
                <a:spcPct val="115000"/>
              </a:lnSpc>
              <a:spcAft>
                <a:spcPts val="1000"/>
              </a:spcAft>
            </a:pPr>
            <a:r>
              <a:rPr lang="en-US" dirty="0" smtClean="0">
                <a:effectLst/>
                <a:latin typeface="Candara"/>
                <a:ea typeface="Calibri"/>
                <a:cs typeface="Times New Roman"/>
              </a:rPr>
              <a:t>Result for both:</a:t>
            </a:r>
            <a:endParaRPr lang="en-US" dirty="0">
              <a:effectLst/>
              <a:latin typeface="Calibri"/>
              <a:ea typeface="Calibri"/>
              <a:cs typeface="Times New Roman"/>
            </a:endParaRPr>
          </a:p>
        </p:txBody>
      </p:sp>
      <p:pic>
        <p:nvPicPr>
          <p:cNvPr id="3" name="Picture 2"/>
          <p:cNvPicPr/>
          <p:nvPr/>
        </p:nvPicPr>
        <p:blipFill>
          <a:blip r:embed="rId3"/>
          <a:stretch>
            <a:fillRect/>
          </a:stretch>
        </p:blipFill>
        <p:spPr>
          <a:xfrm>
            <a:off x="838200" y="639482"/>
            <a:ext cx="7848600" cy="2560918"/>
          </a:xfrm>
          <a:prstGeom prst="rect">
            <a:avLst/>
          </a:prstGeom>
          <a:ln w="50800">
            <a:solidFill>
              <a:srgbClr val="FFC000"/>
            </a:solidFill>
          </a:ln>
        </p:spPr>
      </p:pic>
      <p:sp>
        <p:nvSpPr>
          <p:cNvPr id="4" name="Rectangle 3"/>
          <p:cNvSpPr/>
          <p:nvPr/>
        </p:nvSpPr>
        <p:spPr>
          <a:xfrm>
            <a:off x="208057" y="3429000"/>
            <a:ext cx="7696200" cy="729430"/>
          </a:xfrm>
          <a:prstGeom prst="rect">
            <a:avLst/>
          </a:prstGeom>
        </p:spPr>
        <p:txBody>
          <a:bodyPr wrap="square">
            <a:spAutoFit/>
          </a:bodyPr>
          <a:lstStyle/>
          <a:p>
            <a:pPr>
              <a:lnSpc>
                <a:spcPct val="115000"/>
              </a:lnSpc>
              <a:spcAft>
                <a:spcPts val="1000"/>
              </a:spcAft>
            </a:pPr>
            <a:r>
              <a:rPr lang="en-US" dirty="0" smtClean="0">
                <a:effectLst/>
                <a:latin typeface="Candara"/>
                <a:ea typeface="Calibri"/>
                <a:cs typeface="Times New Roman"/>
              </a:rPr>
              <a:t>The easiest way to remove a results row is to click on the results row itself and drag it off the report until you receive a small </a:t>
            </a:r>
            <a:r>
              <a:rPr lang="en-US" b="1" dirty="0" smtClean="0">
                <a:effectLst/>
                <a:latin typeface="Candara"/>
                <a:ea typeface="Calibri"/>
                <a:cs typeface="Times New Roman"/>
              </a:rPr>
              <a:t>X</a:t>
            </a:r>
            <a:r>
              <a:rPr lang="en-US" dirty="0" smtClean="0">
                <a:effectLst/>
                <a:latin typeface="Candara"/>
                <a:ea typeface="Calibri"/>
                <a:cs typeface="Times New Roman"/>
              </a:rPr>
              <a:t>. Then release.</a:t>
            </a:r>
            <a:endParaRPr lang="en-US" dirty="0">
              <a:effectLst/>
              <a:latin typeface="Calibri"/>
              <a:ea typeface="Calibri"/>
              <a:cs typeface="Times New Roman"/>
            </a:endParaRPr>
          </a:p>
        </p:txBody>
      </p:sp>
      <p:pic>
        <p:nvPicPr>
          <p:cNvPr id="5" name="Picture 4"/>
          <p:cNvPicPr/>
          <p:nvPr/>
        </p:nvPicPr>
        <p:blipFill>
          <a:blip r:embed="rId4"/>
          <a:stretch>
            <a:fillRect/>
          </a:stretch>
        </p:blipFill>
        <p:spPr>
          <a:xfrm>
            <a:off x="539488" y="4163711"/>
            <a:ext cx="7461511" cy="2482215"/>
          </a:xfrm>
          <a:prstGeom prst="rect">
            <a:avLst/>
          </a:prstGeom>
          <a:ln w="50800">
            <a:solidFill>
              <a:srgbClr val="FFC000"/>
            </a:solidFill>
          </a:ln>
        </p:spPr>
      </p:pic>
    </p:spTree>
    <p:extLst>
      <p:ext uri="{BB962C8B-B14F-4D97-AF65-F5344CB8AC3E}">
        <p14:creationId xmlns:p14="http://schemas.microsoft.com/office/powerpoint/2010/main" val="14540625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7602"/>
            <a:ext cx="1274000" cy="410882"/>
          </a:xfrm>
          <a:prstGeom prst="rect">
            <a:avLst/>
          </a:prstGeom>
        </p:spPr>
        <p:txBody>
          <a:bodyPr wrap="square">
            <a:spAutoFit/>
          </a:bodyPr>
          <a:lstStyle/>
          <a:p>
            <a:pPr>
              <a:lnSpc>
                <a:spcPct val="115000"/>
              </a:lnSpc>
              <a:spcAft>
                <a:spcPts val="1000"/>
              </a:spcAft>
            </a:pPr>
            <a:r>
              <a:rPr lang="en-US" dirty="0" smtClean="0">
                <a:effectLst/>
                <a:latin typeface="Candara"/>
                <a:ea typeface="Calibri"/>
                <a:cs typeface="Times New Roman"/>
              </a:rPr>
              <a:t>Result:</a:t>
            </a:r>
            <a:endParaRPr lang="en-US" dirty="0">
              <a:effectLst/>
              <a:latin typeface="Calibri"/>
              <a:ea typeface="Calibri"/>
              <a:cs typeface="Times New Roman"/>
            </a:endParaRPr>
          </a:p>
        </p:txBody>
      </p:sp>
      <p:pic>
        <p:nvPicPr>
          <p:cNvPr id="3" name="Picture 2"/>
          <p:cNvPicPr/>
          <p:nvPr/>
        </p:nvPicPr>
        <p:blipFill>
          <a:blip r:embed="rId3"/>
          <a:stretch>
            <a:fillRect/>
          </a:stretch>
        </p:blipFill>
        <p:spPr>
          <a:xfrm>
            <a:off x="300752" y="483779"/>
            <a:ext cx="7950451" cy="1838555"/>
          </a:xfrm>
          <a:prstGeom prst="rect">
            <a:avLst/>
          </a:prstGeom>
          <a:ln w="50800">
            <a:solidFill>
              <a:srgbClr val="FFC000"/>
            </a:solidFill>
          </a:ln>
        </p:spPr>
      </p:pic>
      <p:sp>
        <p:nvSpPr>
          <p:cNvPr id="4" name="Rectangle 3"/>
          <p:cNvSpPr/>
          <p:nvPr/>
        </p:nvSpPr>
        <p:spPr>
          <a:xfrm>
            <a:off x="303288" y="2438400"/>
            <a:ext cx="7742237" cy="2640723"/>
          </a:xfrm>
          <a:prstGeom prst="rect">
            <a:avLst/>
          </a:prstGeom>
        </p:spPr>
        <p:txBody>
          <a:bodyPr wrap="square">
            <a:spAutoFit/>
          </a:bodyPr>
          <a:lstStyle/>
          <a:p>
            <a:pPr marR="0" lvl="0">
              <a:lnSpc>
                <a:spcPct val="115000"/>
              </a:lnSpc>
              <a:spcBef>
                <a:spcPts val="0"/>
              </a:spcBef>
              <a:spcAft>
                <a:spcPts val="0"/>
              </a:spcAft>
            </a:pPr>
            <a:r>
              <a:rPr lang="en-US" b="1" dirty="0" smtClean="0">
                <a:effectLst/>
                <a:latin typeface="Candara"/>
                <a:ea typeface="Calibri"/>
                <a:cs typeface="Times New Roman"/>
              </a:rPr>
              <a:t>(4)  Sort a column of data</a:t>
            </a:r>
            <a:endParaRPr lang="en-US" dirty="0" smtClean="0">
              <a:effectLst/>
              <a:latin typeface="Calibri"/>
              <a:ea typeface="Calibri"/>
              <a:cs typeface="Times New Roman"/>
            </a:endParaRPr>
          </a:p>
          <a:p>
            <a:pPr marL="457200" marR="0">
              <a:lnSpc>
                <a:spcPct val="115000"/>
              </a:lnSpc>
              <a:spcBef>
                <a:spcPts val="0"/>
              </a:spcBef>
              <a:spcAft>
                <a:spcPts val="0"/>
              </a:spcAft>
            </a:pPr>
            <a:r>
              <a:rPr lang="en-US" dirty="0" smtClean="0">
                <a:effectLst/>
                <a:latin typeface="Candara"/>
                <a:ea typeface="Calibri"/>
                <a:cs typeface="Times New Roman"/>
              </a:rPr>
              <a:t> </a:t>
            </a:r>
            <a:endParaRPr lang="en-US" dirty="0" smtClean="0">
              <a:effectLst/>
              <a:latin typeface="Calibri"/>
              <a:ea typeface="Calibri"/>
              <a:cs typeface="Times New Roman"/>
            </a:endParaRPr>
          </a:p>
          <a:p>
            <a:pPr>
              <a:lnSpc>
                <a:spcPct val="115000"/>
              </a:lnSpc>
            </a:pPr>
            <a:r>
              <a:rPr lang="en-US" dirty="0" smtClean="0">
                <a:effectLst/>
                <a:latin typeface="Candara"/>
                <a:ea typeface="Calibri"/>
                <a:cs typeface="Times New Roman"/>
              </a:rPr>
              <a:t>You can quickly sort a column in ascending or descending order using the nodes directly to the right of a key figure (numerical data). </a:t>
            </a:r>
            <a:endParaRPr lang="en-US" dirty="0" smtClean="0">
              <a:effectLst/>
              <a:latin typeface="Calibri"/>
              <a:ea typeface="Calibri"/>
              <a:cs typeface="Times New Roman"/>
            </a:endParaRPr>
          </a:p>
          <a:p>
            <a:pPr>
              <a:lnSpc>
                <a:spcPct val="115000"/>
              </a:lnSpc>
            </a:pPr>
            <a:r>
              <a:rPr lang="en-US" dirty="0" smtClean="0">
                <a:effectLst/>
                <a:latin typeface="Candara"/>
                <a:ea typeface="Calibri"/>
                <a:cs typeface="Times New Roman"/>
              </a:rPr>
              <a:t> </a:t>
            </a:r>
            <a:endParaRPr lang="en-US" dirty="0" smtClean="0">
              <a:effectLst/>
              <a:latin typeface="Calibri"/>
              <a:ea typeface="Calibri"/>
              <a:cs typeface="Times New Roman"/>
            </a:endParaRPr>
          </a:p>
          <a:p>
            <a:pPr>
              <a:lnSpc>
                <a:spcPct val="115000"/>
              </a:lnSpc>
            </a:pPr>
            <a:r>
              <a:rPr lang="en-US" b="1" dirty="0" smtClean="0">
                <a:effectLst/>
                <a:latin typeface="Candara"/>
                <a:ea typeface="Calibri"/>
                <a:cs typeface="Times New Roman"/>
              </a:rPr>
              <a:t>Example</a:t>
            </a:r>
            <a:r>
              <a:rPr lang="en-US" dirty="0" smtClean="0">
                <a:effectLst/>
                <a:latin typeface="Candara"/>
                <a:ea typeface="Calibri"/>
                <a:cs typeface="Times New Roman"/>
              </a:rPr>
              <a:t>: Sorting Commitments &amp; Actuals from highest to lowest using the key figure</a:t>
            </a:r>
            <a:endParaRPr lang="en-US" dirty="0" smtClean="0">
              <a:effectLst/>
              <a:latin typeface="Calibri"/>
              <a:ea typeface="Calibri"/>
              <a:cs typeface="Times New Roman"/>
            </a:endParaRPr>
          </a:p>
          <a:p>
            <a:pPr>
              <a:lnSpc>
                <a:spcPct val="115000"/>
              </a:lnSpc>
            </a:pPr>
            <a:r>
              <a:rPr lang="en-US" dirty="0" smtClean="0">
                <a:effectLst/>
                <a:latin typeface="Candara"/>
                <a:ea typeface="Calibri"/>
                <a:cs typeface="Times New Roman"/>
              </a:rPr>
              <a:t> Click on the node directly to the right of the key figure you want to sort by.  </a:t>
            </a:r>
            <a:endParaRPr lang="en-US" dirty="0">
              <a:effectLst/>
              <a:latin typeface="Calibri"/>
              <a:ea typeface="Calibri"/>
              <a:cs typeface="Times New Roman"/>
            </a:endParaRPr>
          </a:p>
        </p:txBody>
      </p:sp>
      <p:pic>
        <p:nvPicPr>
          <p:cNvPr id="5" name="Picture 4"/>
          <p:cNvPicPr/>
          <p:nvPr/>
        </p:nvPicPr>
        <p:blipFill>
          <a:blip r:embed="rId4"/>
          <a:stretch>
            <a:fillRect/>
          </a:stretch>
        </p:blipFill>
        <p:spPr>
          <a:xfrm>
            <a:off x="533401" y="5079123"/>
            <a:ext cx="7717802" cy="1538960"/>
          </a:xfrm>
          <a:prstGeom prst="rect">
            <a:avLst/>
          </a:prstGeom>
          <a:ln w="50800">
            <a:solidFill>
              <a:srgbClr val="FFC000"/>
            </a:solidFill>
          </a:ln>
        </p:spPr>
      </p:pic>
    </p:spTree>
    <p:extLst>
      <p:ext uri="{BB962C8B-B14F-4D97-AF65-F5344CB8AC3E}">
        <p14:creationId xmlns:p14="http://schemas.microsoft.com/office/powerpoint/2010/main" val="26305895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6388" y="311418"/>
            <a:ext cx="8228012" cy="729430"/>
          </a:xfrm>
          <a:prstGeom prst="rect">
            <a:avLst/>
          </a:prstGeom>
        </p:spPr>
        <p:txBody>
          <a:bodyPr wrap="square">
            <a:spAutoFit/>
          </a:bodyPr>
          <a:lstStyle/>
          <a:p>
            <a:pPr>
              <a:lnSpc>
                <a:spcPct val="115000"/>
              </a:lnSpc>
              <a:spcAft>
                <a:spcPts val="1000"/>
              </a:spcAft>
            </a:pPr>
            <a:r>
              <a:rPr lang="en-US" dirty="0" smtClean="0">
                <a:effectLst/>
                <a:latin typeface="Candara"/>
                <a:ea typeface="Calibri"/>
                <a:cs typeface="Times New Roman"/>
              </a:rPr>
              <a:t>Then click again to sort the data in either ascending or descending order (sorts in ascending first so click again if you want descending): </a:t>
            </a:r>
            <a:endParaRPr lang="en-US" dirty="0">
              <a:effectLst/>
              <a:latin typeface="Calibri"/>
              <a:ea typeface="Calibri"/>
              <a:cs typeface="Times New Roman"/>
            </a:endParaRPr>
          </a:p>
        </p:txBody>
      </p:sp>
      <p:pic>
        <p:nvPicPr>
          <p:cNvPr id="3" name="Picture 2"/>
          <p:cNvPicPr/>
          <p:nvPr/>
        </p:nvPicPr>
        <p:blipFill>
          <a:blip r:embed="rId3"/>
          <a:stretch>
            <a:fillRect/>
          </a:stretch>
        </p:blipFill>
        <p:spPr>
          <a:xfrm>
            <a:off x="457200" y="1143000"/>
            <a:ext cx="8229600" cy="1752600"/>
          </a:xfrm>
          <a:prstGeom prst="rect">
            <a:avLst/>
          </a:prstGeom>
          <a:ln w="50800">
            <a:solidFill>
              <a:srgbClr val="FFC000"/>
            </a:solidFill>
          </a:ln>
        </p:spPr>
      </p:pic>
      <p:sp>
        <p:nvSpPr>
          <p:cNvPr id="4" name="Rectangle 3"/>
          <p:cNvSpPr/>
          <p:nvPr/>
        </p:nvSpPr>
        <p:spPr>
          <a:xfrm>
            <a:off x="478325" y="3200400"/>
            <a:ext cx="8229600" cy="2003625"/>
          </a:xfrm>
          <a:prstGeom prst="rect">
            <a:avLst/>
          </a:prstGeom>
        </p:spPr>
        <p:txBody>
          <a:bodyPr wrap="square">
            <a:spAutoFit/>
          </a:bodyPr>
          <a:lstStyle/>
          <a:p>
            <a:pPr marR="0" lvl="0">
              <a:lnSpc>
                <a:spcPct val="115000"/>
              </a:lnSpc>
              <a:spcBef>
                <a:spcPts val="0"/>
              </a:spcBef>
              <a:spcAft>
                <a:spcPts val="0"/>
              </a:spcAft>
              <a:tabLst>
                <a:tab pos="228600" algn="l"/>
              </a:tabLst>
            </a:pPr>
            <a:r>
              <a:rPr lang="en-US" b="1" dirty="0" smtClean="0">
                <a:effectLst/>
                <a:latin typeface="Candara"/>
                <a:ea typeface="Calibri"/>
                <a:cs typeface="Times New Roman"/>
              </a:rPr>
              <a:t>(5)  Sort a row of data </a:t>
            </a:r>
            <a:endParaRPr lang="en-US" dirty="0" smtClean="0">
              <a:effectLst/>
              <a:latin typeface="Calibri"/>
              <a:ea typeface="Calibri"/>
              <a:cs typeface="Times New Roman"/>
            </a:endParaRPr>
          </a:p>
          <a:p>
            <a:pPr marL="457200" marR="0">
              <a:lnSpc>
                <a:spcPct val="115000"/>
              </a:lnSpc>
              <a:spcBef>
                <a:spcPts val="0"/>
              </a:spcBef>
              <a:spcAft>
                <a:spcPts val="0"/>
              </a:spcAft>
            </a:pPr>
            <a:r>
              <a:rPr lang="en-US" dirty="0" smtClean="0">
                <a:solidFill>
                  <a:srgbClr val="FF0000"/>
                </a:solidFill>
                <a:effectLst/>
                <a:latin typeface="Candara"/>
                <a:ea typeface="Calibri"/>
                <a:cs typeface="Times New Roman"/>
              </a:rPr>
              <a:t> </a:t>
            </a:r>
            <a:endParaRPr lang="en-US" dirty="0" smtClean="0">
              <a:effectLst/>
              <a:latin typeface="Calibri"/>
              <a:ea typeface="Calibri"/>
              <a:cs typeface="Times New Roman"/>
            </a:endParaRPr>
          </a:p>
          <a:p>
            <a:pPr>
              <a:lnSpc>
                <a:spcPct val="115000"/>
              </a:lnSpc>
            </a:pPr>
            <a:r>
              <a:rPr lang="en-US" dirty="0" smtClean="0">
                <a:effectLst/>
                <a:latin typeface="Candara"/>
                <a:ea typeface="Calibri"/>
                <a:cs typeface="Times New Roman"/>
              </a:rPr>
              <a:t>You can sort a row (by key or text) by using the fast filters or the context menu. </a:t>
            </a:r>
            <a:endParaRPr lang="en-US" dirty="0" smtClean="0">
              <a:effectLst/>
              <a:latin typeface="Calibri"/>
              <a:ea typeface="Calibri"/>
              <a:cs typeface="Times New Roman"/>
            </a:endParaRPr>
          </a:p>
          <a:p>
            <a:pPr marL="457200" marR="0">
              <a:lnSpc>
                <a:spcPct val="115000"/>
              </a:lnSpc>
              <a:spcBef>
                <a:spcPts val="0"/>
              </a:spcBef>
              <a:spcAft>
                <a:spcPts val="0"/>
              </a:spcAft>
            </a:pPr>
            <a:r>
              <a:rPr lang="en-US" dirty="0" smtClean="0">
                <a:solidFill>
                  <a:srgbClr val="FF0000"/>
                </a:solidFill>
                <a:effectLst/>
                <a:latin typeface="Candara"/>
                <a:ea typeface="Calibri"/>
                <a:cs typeface="Times New Roman"/>
              </a:rPr>
              <a:t> </a:t>
            </a:r>
            <a:endParaRPr lang="en-US" dirty="0" smtClean="0">
              <a:effectLst/>
              <a:latin typeface="Calibri"/>
              <a:ea typeface="Calibri"/>
              <a:cs typeface="Times New Roman"/>
            </a:endParaRPr>
          </a:p>
          <a:p>
            <a:pPr>
              <a:lnSpc>
                <a:spcPct val="115000"/>
              </a:lnSpc>
              <a:spcAft>
                <a:spcPts val="1000"/>
              </a:spcAft>
            </a:pPr>
            <a:r>
              <a:rPr lang="en-US" b="1" dirty="0" smtClean="0">
                <a:effectLst/>
                <a:latin typeface="Candara"/>
                <a:ea typeface="Calibri"/>
                <a:cs typeface="Times New Roman"/>
              </a:rPr>
              <a:t>Example 1</a:t>
            </a:r>
            <a:r>
              <a:rPr lang="en-US" dirty="0" smtClean="0">
                <a:effectLst/>
                <a:latin typeface="Candara"/>
                <a:ea typeface="Calibri"/>
                <a:cs typeface="Times New Roman"/>
              </a:rPr>
              <a:t>: Sorting Commitment Item in descending order by the </a:t>
            </a:r>
            <a:r>
              <a:rPr lang="en-US" b="1" dirty="0" smtClean="0">
                <a:effectLst/>
                <a:latin typeface="Candara"/>
                <a:ea typeface="Calibri"/>
                <a:cs typeface="Times New Roman"/>
              </a:rPr>
              <a:t>key</a:t>
            </a:r>
            <a:r>
              <a:rPr lang="en-US" dirty="0" smtClean="0">
                <a:effectLst/>
                <a:latin typeface="Candara"/>
                <a:ea typeface="Calibri"/>
                <a:cs typeface="Times New Roman"/>
              </a:rPr>
              <a:t> using the fast filter</a:t>
            </a:r>
            <a:endParaRPr lang="en-US" dirty="0">
              <a:effectLst/>
              <a:latin typeface="Calibri"/>
              <a:ea typeface="Calibri"/>
              <a:cs typeface="Times New Roman"/>
            </a:endParaRPr>
          </a:p>
        </p:txBody>
      </p:sp>
    </p:spTree>
    <p:extLst>
      <p:ext uri="{BB962C8B-B14F-4D97-AF65-F5344CB8AC3E}">
        <p14:creationId xmlns:p14="http://schemas.microsoft.com/office/powerpoint/2010/main" val="14881371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229600" cy="1813317"/>
          </a:xfrm>
          <a:prstGeom prst="rect">
            <a:avLst/>
          </a:prstGeom>
        </p:spPr>
        <p:txBody>
          <a:bodyPr wrap="square">
            <a:spAutoFit/>
          </a:bodyPr>
          <a:lstStyle/>
          <a:p>
            <a:pPr marR="0" lvl="0">
              <a:lnSpc>
                <a:spcPct val="115000"/>
              </a:lnSpc>
              <a:spcBef>
                <a:spcPts val="0"/>
              </a:spcBef>
              <a:spcAft>
                <a:spcPts val="0"/>
              </a:spcAft>
              <a:tabLst>
                <a:tab pos="228600" algn="l"/>
              </a:tabLst>
            </a:pPr>
            <a:r>
              <a:rPr lang="en-US" b="1" dirty="0" smtClean="0">
                <a:effectLst/>
                <a:latin typeface="Candara"/>
                <a:ea typeface="Calibri"/>
                <a:cs typeface="Times New Roman"/>
              </a:rPr>
              <a:t>(6)  Sort a row of data </a:t>
            </a:r>
            <a:endParaRPr lang="en-US" dirty="0" smtClean="0">
              <a:effectLst/>
              <a:latin typeface="Calibri"/>
              <a:ea typeface="Calibri"/>
              <a:cs typeface="Times New Roman"/>
            </a:endParaRPr>
          </a:p>
          <a:p>
            <a:pPr>
              <a:lnSpc>
                <a:spcPct val="115000"/>
              </a:lnSpc>
            </a:pPr>
            <a:r>
              <a:rPr lang="en-US" dirty="0" smtClean="0">
                <a:effectLst/>
                <a:latin typeface="Candara"/>
                <a:ea typeface="Calibri"/>
                <a:cs typeface="Times New Roman"/>
              </a:rPr>
              <a:t>You can sort a row (by key or text) by using the fast filters or the context menu. </a:t>
            </a:r>
            <a:endParaRPr lang="en-US" dirty="0" smtClean="0">
              <a:effectLst/>
              <a:latin typeface="Calibri"/>
              <a:ea typeface="Calibri"/>
              <a:cs typeface="Times New Roman"/>
            </a:endParaRPr>
          </a:p>
          <a:p>
            <a:pPr>
              <a:lnSpc>
                <a:spcPct val="115000"/>
              </a:lnSpc>
              <a:spcAft>
                <a:spcPts val="1000"/>
              </a:spcAft>
            </a:pPr>
            <a:endParaRPr lang="en-US" b="1" dirty="0" smtClean="0">
              <a:effectLst/>
              <a:latin typeface="Candara"/>
              <a:ea typeface="Calibri"/>
              <a:cs typeface="Times New Roman"/>
            </a:endParaRPr>
          </a:p>
          <a:p>
            <a:pPr>
              <a:lnSpc>
                <a:spcPct val="115000"/>
              </a:lnSpc>
              <a:spcAft>
                <a:spcPts val="1000"/>
              </a:spcAft>
            </a:pPr>
            <a:r>
              <a:rPr lang="en-US" b="1" dirty="0" smtClean="0">
                <a:effectLst/>
                <a:latin typeface="Candara"/>
                <a:ea typeface="Calibri"/>
                <a:cs typeface="Times New Roman"/>
              </a:rPr>
              <a:t>Example 1</a:t>
            </a:r>
            <a:r>
              <a:rPr lang="en-US" dirty="0" smtClean="0">
                <a:effectLst/>
                <a:latin typeface="Candara"/>
                <a:ea typeface="Calibri"/>
                <a:cs typeface="Times New Roman"/>
              </a:rPr>
              <a:t>: Sorting Commitment Item in descending order by the </a:t>
            </a:r>
            <a:r>
              <a:rPr lang="en-US" b="1" dirty="0" smtClean="0">
                <a:effectLst/>
                <a:latin typeface="Candara"/>
                <a:ea typeface="Calibri"/>
                <a:cs typeface="Times New Roman"/>
              </a:rPr>
              <a:t>key</a:t>
            </a:r>
            <a:r>
              <a:rPr lang="en-US" dirty="0" smtClean="0">
                <a:effectLst/>
                <a:latin typeface="Candara"/>
                <a:ea typeface="Calibri"/>
                <a:cs typeface="Times New Roman"/>
              </a:rPr>
              <a:t> using the fast filter</a:t>
            </a:r>
            <a:endParaRPr lang="en-US" dirty="0">
              <a:effectLst/>
              <a:latin typeface="Calibri"/>
              <a:ea typeface="Calibri"/>
              <a:cs typeface="Times New Roman"/>
            </a:endParaRPr>
          </a:p>
        </p:txBody>
      </p:sp>
      <p:pic>
        <p:nvPicPr>
          <p:cNvPr id="3" name="Picture 2"/>
          <p:cNvPicPr/>
          <p:nvPr/>
        </p:nvPicPr>
        <p:blipFill>
          <a:blip r:embed="rId3"/>
          <a:stretch>
            <a:fillRect/>
          </a:stretch>
        </p:blipFill>
        <p:spPr>
          <a:xfrm>
            <a:off x="457200" y="2514600"/>
            <a:ext cx="8153400" cy="4038600"/>
          </a:xfrm>
          <a:prstGeom prst="rect">
            <a:avLst/>
          </a:prstGeom>
          <a:ln w="50800">
            <a:solidFill>
              <a:srgbClr val="FFC000"/>
            </a:solidFill>
          </a:ln>
        </p:spPr>
      </p:pic>
    </p:spTree>
    <p:extLst>
      <p:ext uri="{BB962C8B-B14F-4D97-AF65-F5344CB8AC3E}">
        <p14:creationId xmlns:p14="http://schemas.microsoft.com/office/powerpoint/2010/main" val="3130960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10600" cy="2003625"/>
          </a:xfrm>
          <a:prstGeom prst="rect">
            <a:avLst/>
          </a:prstGeom>
        </p:spPr>
        <p:txBody>
          <a:bodyPr wrap="square">
            <a:spAutoFit/>
          </a:bodyPr>
          <a:lstStyle/>
          <a:p>
            <a:pPr>
              <a:lnSpc>
                <a:spcPct val="115000"/>
              </a:lnSpc>
              <a:spcAft>
                <a:spcPts val="1000"/>
              </a:spcAft>
            </a:pPr>
            <a:r>
              <a:rPr lang="en-US" dirty="0" smtClean="0">
                <a:effectLst/>
                <a:latin typeface="Candara"/>
                <a:ea typeface="Calibri"/>
                <a:cs typeface="Times New Roman"/>
              </a:rPr>
              <a:t>After clicking on the report link (</a:t>
            </a:r>
            <a:r>
              <a:rPr lang="en-US" b="1" dirty="0" smtClean="0">
                <a:effectLst/>
                <a:latin typeface="Candara"/>
                <a:ea typeface="Calibri"/>
                <a:cs typeface="Times New Roman"/>
              </a:rPr>
              <a:t>such as Budget Summary</a:t>
            </a:r>
            <a:r>
              <a:rPr lang="en-US" dirty="0" smtClean="0">
                <a:effectLst/>
                <a:latin typeface="Candara"/>
                <a:ea typeface="Calibri"/>
                <a:cs typeface="Times New Roman"/>
              </a:rPr>
              <a:t>), a variable screen will appear. Depending on how you’ve been personalized (funds centers or part of the BCS Group hierarchy assigned to you), you may only have to click ‘OK’ to execute the report. If you wish to add funds centers or change the fiscal year, you can do so here by entering them in the Current Selection box:  Please remember to change the Fiscal Year if needed. </a:t>
            </a:r>
            <a:endParaRPr lang="en-US" dirty="0">
              <a:effectLst/>
              <a:latin typeface="Calibri"/>
              <a:ea typeface="Calibri"/>
              <a:cs typeface="Times New Roman"/>
            </a:endParaRPr>
          </a:p>
        </p:txBody>
      </p:sp>
      <p:pic>
        <p:nvPicPr>
          <p:cNvPr id="3" name="Picture 2"/>
          <p:cNvPicPr/>
          <p:nvPr/>
        </p:nvPicPr>
        <p:blipFill>
          <a:blip r:embed="rId3"/>
          <a:stretch>
            <a:fillRect/>
          </a:stretch>
        </p:blipFill>
        <p:spPr>
          <a:xfrm>
            <a:off x="381000" y="2438400"/>
            <a:ext cx="8458200" cy="3971608"/>
          </a:xfrm>
          <a:prstGeom prst="rect">
            <a:avLst/>
          </a:prstGeom>
          <a:ln w="50800">
            <a:solidFill>
              <a:srgbClr val="FFC000"/>
            </a:solidFill>
          </a:ln>
        </p:spPr>
      </p:pic>
    </p:spTree>
    <p:extLst>
      <p:ext uri="{BB962C8B-B14F-4D97-AF65-F5344CB8AC3E}">
        <p14:creationId xmlns:p14="http://schemas.microsoft.com/office/powerpoint/2010/main" val="2280625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1084721" cy="369332"/>
          </a:xfrm>
          <a:prstGeom prst="rect">
            <a:avLst/>
          </a:prstGeom>
        </p:spPr>
        <p:txBody>
          <a:bodyPr wrap="none">
            <a:spAutoFit/>
          </a:bodyPr>
          <a:lstStyle/>
          <a:p>
            <a:r>
              <a:rPr lang="en-US" dirty="0"/>
              <a:t>Result: </a:t>
            </a:r>
          </a:p>
        </p:txBody>
      </p:sp>
      <p:pic>
        <p:nvPicPr>
          <p:cNvPr id="3" name="Picture 2"/>
          <p:cNvPicPr/>
          <p:nvPr/>
        </p:nvPicPr>
        <p:blipFill>
          <a:blip r:embed="rId3"/>
          <a:stretch>
            <a:fillRect/>
          </a:stretch>
        </p:blipFill>
        <p:spPr>
          <a:xfrm>
            <a:off x="533400" y="990600"/>
            <a:ext cx="7696200" cy="2971800"/>
          </a:xfrm>
          <a:prstGeom prst="rect">
            <a:avLst/>
          </a:prstGeom>
          <a:ln w="50800">
            <a:solidFill>
              <a:srgbClr val="FFC000"/>
            </a:solidFill>
          </a:ln>
        </p:spPr>
      </p:pic>
    </p:spTree>
    <p:extLst>
      <p:ext uri="{BB962C8B-B14F-4D97-AF65-F5344CB8AC3E}">
        <p14:creationId xmlns:p14="http://schemas.microsoft.com/office/powerpoint/2010/main" val="12862868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62528"/>
            <a:ext cx="8229600" cy="1047979"/>
          </a:xfrm>
          <a:prstGeom prst="rect">
            <a:avLst/>
          </a:prstGeom>
        </p:spPr>
        <p:txBody>
          <a:bodyPr wrap="square">
            <a:spAutoFit/>
          </a:bodyPr>
          <a:lstStyle/>
          <a:p>
            <a:pPr>
              <a:lnSpc>
                <a:spcPct val="115000"/>
              </a:lnSpc>
            </a:pPr>
            <a:r>
              <a:rPr lang="en-US" b="1" dirty="0" smtClean="0">
                <a:effectLst/>
                <a:latin typeface="Candara"/>
                <a:ea typeface="Calibri"/>
                <a:cs typeface="Times New Roman"/>
              </a:rPr>
              <a:t>Example 2</a:t>
            </a:r>
            <a:r>
              <a:rPr lang="en-US" dirty="0" smtClean="0">
                <a:effectLst/>
                <a:latin typeface="Candara"/>
                <a:ea typeface="Calibri"/>
                <a:cs typeface="Times New Roman"/>
              </a:rPr>
              <a:t>: Sorting Commitment Item in ascending order by the </a:t>
            </a:r>
            <a:r>
              <a:rPr lang="en-US" b="1" dirty="0" smtClean="0">
                <a:effectLst/>
                <a:latin typeface="Candara"/>
                <a:ea typeface="Calibri"/>
                <a:cs typeface="Times New Roman"/>
              </a:rPr>
              <a:t>text </a:t>
            </a:r>
            <a:r>
              <a:rPr lang="en-US" dirty="0" smtClean="0">
                <a:effectLst/>
                <a:latin typeface="Candara"/>
                <a:ea typeface="Calibri"/>
                <a:cs typeface="Times New Roman"/>
              </a:rPr>
              <a:t>using the context menu</a:t>
            </a:r>
            <a:endParaRPr lang="en-US" dirty="0" smtClean="0">
              <a:effectLst/>
              <a:latin typeface="Calibri"/>
              <a:ea typeface="Calibri"/>
              <a:cs typeface="Times New Roman"/>
            </a:endParaRPr>
          </a:p>
          <a:p>
            <a:pPr>
              <a:lnSpc>
                <a:spcPct val="115000"/>
              </a:lnSpc>
              <a:spcAft>
                <a:spcPts val="1000"/>
              </a:spcAft>
            </a:pPr>
            <a:r>
              <a:rPr lang="en-US" dirty="0" smtClean="0">
                <a:effectLst/>
                <a:latin typeface="Candara"/>
                <a:ea typeface="Calibri"/>
                <a:cs typeface="Times New Roman"/>
              </a:rPr>
              <a:t> </a:t>
            </a:r>
            <a:endParaRPr lang="en-US" dirty="0">
              <a:effectLst/>
              <a:latin typeface="Calibri"/>
              <a:ea typeface="Calibri"/>
              <a:cs typeface="Times New Roman"/>
            </a:endParaRPr>
          </a:p>
        </p:txBody>
      </p:sp>
      <p:pic>
        <p:nvPicPr>
          <p:cNvPr id="3" name="Picture 2"/>
          <p:cNvPicPr/>
          <p:nvPr/>
        </p:nvPicPr>
        <p:blipFill>
          <a:blip r:embed="rId3"/>
          <a:stretch>
            <a:fillRect/>
          </a:stretch>
        </p:blipFill>
        <p:spPr>
          <a:xfrm>
            <a:off x="533400" y="1310507"/>
            <a:ext cx="7620000" cy="3871093"/>
          </a:xfrm>
          <a:prstGeom prst="rect">
            <a:avLst/>
          </a:prstGeom>
          <a:ln w="50800">
            <a:solidFill>
              <a:srgbClr val="FFC000"/>
            </a:solidFill>
          </a:ln>
        </p:spPr>
      </p:pic>
    </p:spTree>
    <p:extLst>
      <p:ext uri="{BB962C8B-B14F-4D97-AF65-F5344CB8AC3E}">
        <p14:creationId xmlns:p14="http://schemas.microsoft.com/office/powerpoint/2010/main" val="19535278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12826"/>
            <a:ext cx="856325" cy="410882"/>
          </a:xfrm>
          <a:prstGeom prst="rect">
            <a:avLst/>
          </a:prstGeom>
        </p:spPr>
        <p:txBody>
          <a:bodyPr wrap="none">
            <a:spAutoFit/>
          </a:bodyPr>
          <a:lstStyle/>
          <a:p>
            <a:pPr>
              <a:lnSpc>
                <a:spcPct val="115000"/>
              </a:lnSpc>
              <a:spcAft>
                <a:spcPts val="1000"/>
              </a:spcAft>
            </a:pPr>
            <a:r>
              <a:rPr lang="en-US" dirty="0" smtClean="0">
                <a:effectLst/>
                <a:latin typeface="Candara"/>
                <a:ea typeface="Calibri"/>
                <a:cs typeface="Times New Roman"/>
              </a:rPr>
              <a:t>Result:</a:t>
            </a:r>
            <a:endParaRPr lang="en-US" dirty="0">
              <a:effectLst/>
              <a:latin typeface="Calibri"/>
              <a:ea typeface="Calibri"/>
              <a:cs typeface="Times New Roman"/>
            </a:endParaRPr>
          </a:p>
        </p:txBody>
      </p:sp>
      <p:pic>
        <p:nvPicPr>
          <p:cNvPr id="3" name="Picture 2"/>
          <p:cNvPicPr/>
          <p:nvPr/>
        </p:nvPicPr>
        <p:blipFill>
          <a:blip r:embed="rId3"/>
          <a:stretch>
            <a:fillRect/>
          </a:stretch>
        </p:blipFill>
        <p:spPr>
          <a:xfrm>
            <a:off x="371764" y="852055"/>
            <a:ext cx="8305800" cy="2209800"/>
          </a:xfrm>
          <a:prstGeom prst="rect">
            <a:avLst/>
          </a:prstGeom>
          <a:ln w="50800">
            <a:solidFill>
              <a:srgbClr val="FFC000"/>
            </a:solidFill>
          </a:ln>
        </p:spPr>
      </p:pic>
    </p:spTree>
    <p:extLst>
      <p:ext uri="{BB962C8B-B14F-4D97-AF65-F5344CB8AC3E}">
        <p14:creationId xmlns:p14="http://schemas.microsoft.com/office/powerpoint/2010/main" val="30928393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04801"/>
            <a:ext cx="8458200" cy="2640723"/>
          </a:xfrm>
          <a:prstGeom prst="rect">
            <a:avLst/>
          </a:prstGeom>
        </p:spPr>
        <p:txBody>
          <a:bodyPr wrap="square">
            <a:spAutoFit/>
          </a:bodyPr>
          <a:lstStyle/>
          <a:p>
            <a:pPr marL="342900" marR="0" lvl="0" indent="-342900">
              <a:lnSpc>
                <a:spcPct val="115000"/>
              </a:lnSpc>
              <a:spcBef>
                <a:spcPts val="0"/>
              </a:spcBef>
              <a:spcAft>
                <a:spcPts val="0"/>
              </a:spcAft>
              <a:buFont typeface="+mj-lt"/>
              <a:buAutoNum type="arabicParenBoth"/>
            </a:pPr>
            <a:r>
              <a:rPr lang="en-US" b="1" dirty="0" smtClean="0">
                <a:effectLst/>
                <a:latin typeface="Candara"/>
                <a:ea typeface="Calibri"/>
                <a:cs typeface="Times New Roman"/>
              </a:rPr>
              <a:t>Change the display of a characteristic</a:t>
            </a:r>
            <a:endParaRPr lang="en-US" sz="1600" dirty="0" smtClean="0">
              <a:effectLst/>
              <a:latin typeface="Calibri"/>
              <a:ea typeface="Calibri"/>
              <a:cs typeface="Times New Roman"/>
            </a:endParaRPr>
          </a:p>
          <a:p>
            <a:pPr marL="457200" marR="0">
              <a:lnSpc>
                <a:spcPct val="115000"/>
              </a:lnSpc>
              <a:spcBef>
                <a:spcPts val="0"/>
              </a:spcBef>
              <a:spcAft>
                <a:spcPts val="0"/>
              </a:spcAft>
            </a:pPr>
            <a:r>
              <a:rPr lang="en-US" dirty="0" smtClean="0">
                <a:effectLst/>
                <a:latin typeface="Candara"/>
                <a:ea typeface="Calibri"/>
                <a:cs typeface="Times New Roman"/>
              </a:rPr>
              <a:t> </a:t>
            </a:r>
            <a:endParaRPr lang="en-US" sz="1600" dirty="0" smtClean="0">
              <a:effectLst/>
              <a:latin typeface="Calibri"/>
              <a:ea typeface="Calibri"/>
              <a:cs typeface="Times New Roman"/>
            </a:endParaRPr>
          </a:p>
          <a:p>
            <a:pPr>
              <a:lnSpc>
                <a:spcPct val="115000"/>
              </a:lnSpc>
            </a:pPr>
            <a:r>
              <a:rPr lang="en-US" dirty="0" smtClean="0">
                <a:effectLst/>
                <a:latin typeface="Candara"/>
                <a:ea typeface="Calibri"/>
                <a:cs typeface="Times New Roman"/>
              </a:rPr>
              <a:t>You have the ability to see the key, text, or any combination of the two (in any order) for any given characteristic in the report. You can change the display by utilizing the fast filters or the context menu.</a:t>
            </a:r>
            <a:endParaRPr lang="en-US" sz="1600" dirty="0" smtClean="0">
              <a:effectLst/>
              <a:latin typeface="Calibri"/>
              <a:ea typeface="Calibri"/>
              <a:cs typeface="Times New Roman"/>
            </a:endParaRPr>
          </a:p>
          <a:p>
            <a:pPr marL="457200" marR="0">
              <a:lnSpc>
                <a:spcPct val="115000"/>
              </a:lnSpc>
              <a:spcBef>
                <a:spcPts val="0"/>
              </a:spcBef>
              <a:spcAft>
                <a:spcPts val="0"/>
              </a:spcAft>
            </a:pPr>
            <a:r>
              <a:rPr lang="en-US" dirty="0" smtClean="0">
                <a:effectLst/>
                <a:latin typeface="Candara"/>
                <a:ea typeface="Calibri"/>
                <a:cs typeface="Times New Roman"/>
              </a:rPr>
              <a:t> </a:t>
            </a:r>
            <a:endParaRPr lang="en-US" sz="1600" dirty="0" smtClean="0">
              <a:effectLst/>
              <a:latin typeface="Calibri"/>
              <a:ea typeface="Calibri"/>
              <a:cs typeface="Times New Roman"/>
            </a:endParaRPr>
          </a:p>
          <a:p>
            <a:pPr marL="457200" marR="0">
              <a:lnSpc>
                <a:spcPct val="115000"/>
              </a:lnSpc>
              <a:spcBef>
                <a:spcPts val="0"/>
              </a:spcBef>
              <a:spcAft>
                <a:spcPts val="0"/>
              </a:spcAft>
            </a:pPr>
            <a:r>
              <a:rPr lang="en-US" dirty="0" smtClean="0">
                <a:effectLst/>
                <a:latin typeface="Candara"/>
                <a:ea typeface="Calibri"/>
                <a:cs typeface="Times New Roman"/>
              </a:rPr>
              <a:t> </a:t>
            </a:r>
            <a:endParaRPr lang="en-US" sz="1600" dirty="0" smtClean="0">
              <a:effectLst/>
              <a:latin typeface="Calibri"/>
              <a:ea typeface="Calibri"/>
              <a:cs typeface="Times New Roman"/>
            </a:endParaRPr>
          </a:p>
          <a:p>
            <a:pPr>
              <a:lnSpc>
                <a:spcPct val="115000"/>
              </a:lnSpc>
              <a:spcAft>
                <a:spcPts val="1000"/>
              </a:spcAft>
            </a:pPr>
            <a:r>
              <a:rPr lang="en-US" b="1" dirty="0" smtClean="0">
                <a:effectLst/>
                <a:latin typeface="Candara"/>
                <a:ea typeface="Calibri"/>
                <a:cs typeface="Times New Roman"/>
              </a:rPr>
              <a:t>Example 1</a:t>
            </a:r>
            <a:r>
              <a:rPr lang="en-US" dirty="0" smtClean="0">
                <a:effectLst/>
                <a:latin typeface="Candara"/>
                <a:ea typeface="Calibri"/>
                <a:cs typeface="Times New Roman"/>
              </a:rPr>
              <a:t>: Change Commitment Item to </a:t>
            </a:r>
            <a:r>
              <a:rPr lang="en-US" b="1" dirty="0" smtClean="0">
                <a:effectLst/>
                <a:latin typeface="Candara"/>
                <a:ea typeface="Calibri"/>
                <a:cs typeface="Times New Roman"/>
              </a:rPr>
              <a:t>Key only</a:t>
            </a:r>
            <a:r>
              <a:rPr lang="en-US" dirty="0" smtClean="0">
                <a:effectLst/>
                <a:latin typeface="Candara"/>
                <a:ea typeface="Calibri"/>
                <a:cs typeface="Times New Roman"/>
              </a:rPr>
              <a:t> by using the fast filters</a:t>
            </a:r>
            <a:endParaRPr lang="en-US" sz="1600" dirty="0">
              <a:effectLst/>
              <a:latin typeface="Calibri"/>
              <a:ea typeface="Calibri"/>
              <a:cs typeface="Times New Roman"/>
            </a:endParaRPr>
          </a:p>
        </p:txBody>
      </p:sp>
      <p:pic>
        <p:nvPicPr>
          <p:cNvPr id="4" name="Picture 3"/>
          <p:cNvPicPr/>
          <p:nvPr/>
        </p:nvPicPr>
        <p:blipFill>
          <a:blip r:embed="rId3"/>
          <a:stretch>
            <a:fillRect/>
          </a:stretch>
        </p:blipFill>
        <p:spPr>
          <a:xfrm>
            <a:off x="228600" y="2945524"/>
            <a:ext cx="8305800" cy="3531476"/>
          </a:xfrm>
          <a:prstGeom prst="rect">
            <a:avLst/>
          </a:prstGeom>
          <a:ln w="50800">
            <a:solidFill>
              <a:srgbClr val="FFC000"/>
            </a:solidFill>
          </a:ln>
        </p:spPr>
      </p:pic>
    </p:spTree>
    <p:extLst>
      <p:ext uri="{BB962C8B-B14F-4D97-AF65-F5344CB8AC3E}">
        <p14:creationId xmlns:p14="http://schemas.microsoft.com/office/powerpoint/2010/main" val="24420035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305800" cy="410882"/>
          </a:xfrm>
          <a:prstGeom prst="rect">
            <a:avLst/>
          </a:prstGeom>
        </p:spPr>
        <p:txBody>
          <a:bodyPr wrap="square">
            <a:spAutoFit/>
          </a:bodyPr>
          <a:lstStyle/>
          <a:p>
            <a:pPr>
              <a:lnSpc>
                <a:spcPct val="115000"/>
              </a:lnSpc>
              <a:spcAft>
                <a:spcPts val="1000"/>
              </a:spcAft>
            </a:pPr>
            <a:r>
              <a:rPr lang="en-US" b="1" dirty="0" smtClean="0">
                <a:effectLst/>
                <a:latin typeface="Candara"/>
                <a:ea typeface="Calibri"/>
                <a:cs typeface="Times New Roman"/>
              </a:rPr>
              <a:t>Example 2</a:t>
            </a:r>
            <a:r>
              <a:rPr lang="en-US" dirty="0" smtClean="0">
                <a:effectLst/>
                <a:latin typeface="Candara"/>
                <a:ea typeface="Calibri"/>
                <a:cs typeface="Times New Roman"/>
              </a:rPr>
              <a:t>: Change Commitment Item to </a:t>
            </a:r>
            <a:r>
              <a:rPr lang="en-US" b="1" dirty="0" smtClean="0">
                <a:effectLst/>
                <a:latin typeface="Candara"/>
                <a:ea typeface="Calibri"/>
                <a:cs typeface="Times New Roman"/>
              </a:rPr>
              <a:t>Key only</a:t>
            </a:r>
            <a:r>
              <a:rPr lang="en-US" dirty="0" smtClean="0">
                <a:effectLst/>
                <a:latin typeface="Candara"/>
                <a:ea typeface="Calibri"/>
                <a:cs typeface="Times New Roman"/>
              </a:rPr>
              <a:t> by using the context menu</a:t>
            </a:r>
            <a:endParaRPr lang="en-US" dirty="0">
              <a:effectLst/>
              <a:latin typeface="Calibri"/>
              <a:ea typeface="Calibri"/>
              <a:cs typeface="Times New Roman"/>
            </a:endParaRPr>
          </a:p>
        </p:txBody>
      </p:sp>
      <p:pic>
        <p:nvPicPr>
          <p:cNvPr id="3" name="Picture 2"/>
          <p:cNvPicPr/>
          <p:nvPr/>
        </p:nvPicPr>
        <p:blipFill>
          <a:blip r:embed="rId3"/>
          <a:stretch>
            <a:fillRect/>
          </a:stretch>
        </p:blipFill>
        <p:spPr>
          <a:xfrm>
            <a:off x="381000" y="762000"/>
            <a:ext cx="6858000" cy="2971800"/>
          </a:xfrm>
          <a:prstGeom prst="rect">
            <a:avLst/>
          </a:prstGeom>
          <a:ln w="50800">
            <a:solidFill>
              <a:srgbClr val="FFC000"/>
            </a:solidFill>
          </a:ln>
        </p:spPr>
      </p:pic>
      <p:pic>
        <p:nvPicPr>
          <p:cNvPr id="4" name="Picture 3"/>
          <p:cNvPicPr/>
          <p:nvPr/>
        </p:nvPicPr>
        <p:blipFill>
          <a:blip r:embed="rId4"/>
          <a:stretch>
            <a:fillRect/>
          </a:stretch>
        </p:blipFill>
        <p:spPr>
          <a:xfrm>
            <a:off x="381000" y="3962400"/>
            <a:ext cx="6858000" cy="2590800"/>
          </a:xfrm>
          <a:prstGeom prst="rect">
            <a:avLst/>
          </a:prstGeom>
          <a:ln w="50800">
            <a:solidFill>
              <a:srgbClr val="FFC000"/>
            </a:solidFill>
          </a:ln>
        </p:spPr>
      </p:pic>
    </p:spTree>
    <p:extLst>
      <p:ext uri="{BB962C8B-B14F-4D97-AF65-F5344CB8AC3E}">
        <p14:creationId xmlns:p14="http://schemas.microsoft.com/office/powerpoint/2010/main" val="15385498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2006447" cy="369332"/>
          </a:xfrm>
          <a:prstGeom prst="rect">
            <a:avLst/>
          </a:prstGeom>
        </p:spPr>
        <p:txBody>
          <a:bodyPr wrap="none">
            <a:spAutoFit/>
          </a:bodyPr>
          <a:lstStyle/>
          <a:p>
            <a:r>
              <a:rPr lang="en-US" dirty="0"/>
              <a:t>Result for both:</a:t>
            </a:r>
          </a:p>
        </p:txBody>
      </p:sp>
      <p:pic>
        <p:nvPicPr>
          <p:cNvPr id="3" name="Picture 2"/>
          <p:cNvPicPr/>
          <p:nvPr/>
        </p:nvPicPr>
        <p:blipFill>
          <a:blip r:embed="rId3"/>
          <a:stretch>
            <a:fillRect/>
          </a:stretch>
        </p:blipFill>
        <p:spPr>
          <a:xfrm>
            <a:off x="228600" y="762000"/>
            <a:ext cx="5867400" cy="1760220"/>
          </a:xfrm>
          <a:prstGeom prst="rect">
            <a:avLst/>
          </a:prstGeom>
          <a:ln w="50800">
            <a:solidFill>
              <a:srgbClr val="FFC000"/>
            </a:solidFill>
          </a:ln>
        </p:spPr>
      </p:pic>
      <p:sp>
        <p:nvSpPr>
          <p:cNvPr id="4" name="Rectangle 3"/>
          <p:cNvSpPr/>
          <p:nvPr/>
        </p:nvSpPr>
        <p:spPr>
          <a:xfrm>
            <a:off x="304800" y="2667000"/>
            <a:ext cx="7315200" cy="1200329"/>
          </a:xfrm>
          <a:prstGeom prst="rect">
            <a:avLst/>
          </a:prstGeom>
        </p:spPr>
        <p:txBody>
          <a:bodyPr wrap="square">
            <a:spAutoFit/>
          </a:bodyPr>
          <a:lstStyle/>
          <a:p>
            <a:pPr lvl="0"/>
            <a:r>
              <a:rPr lang="en-US" dirty="0" smtClean="0"/>
              <a:t>(7) Save </a:t>
            </a:r>
            <a:r>
              <a:rPr lang="en-US" dirty="0"/>
              <a:t>a user view and access it later</a:t>
            </a:r>
          </a:p>
          <a:p>
            <a:r>
              <a:rPr lang="en-US" dirty="0"/>
              <a:t> </a:t>
            </a:r>
          </a:p>
          <a:p>
            <a:r>
              <a:rPr lang="en-US" dirty="0"/>
              <a:t>Get the view exactly how you want it in terms of format. Then click the SAVE button on the toolbar.</a:t>
            </a:r>
          </a:p>
        </p:txBody>
      </p:sp>
      <p:pic>
        <p:nvPicPr>
          <p:cNvPr id="5" name="Picture 4"/>
          <p:cNvPicPr/>
          <p:nvPr/>
        </p:nvPicPr>
        <p:blipFill>
          <a:blip r:embed="rId4"/>
          <a:stretch>
            <a:fillRect/>
          </a:stretch>
        </p:blipFill>
        <p:spPr>
          <a:xfrm>
            <a:off x="457200" y="3867329"/>
            <a:ext cx="5943600" cy="2762071"/>
          </a:xfrm>
          <a:prstGeom prst="rect">
            <a:avLst/>
          </a:prstGeom>
          <a:ln w="50800">
            <a:solidFill>
              <a:srgbClr val="FFC000"/>
            </a:solidFill>
          </a:ln>
        </p:spPr>
      </p:pic>
    </p:spTree>
    <p:extLst>
      <p:ext uri="{BB962C8B-B14F-4D97-AF65-F5344CB8AC3E}">
        <p14:creationId xmlns:p14="http://schemas.microsoft.com/office/powerpoint/2010/main" val="26524173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153400" cy="923330"/>
          </a:xfrm>
          <a:prstGeom prst="rect">
            <a:avLst/>
          </a:prstGeom>
        </p:spPr>
        <p:txBody>
          <a:bodyPr wrap="square">
            <a:spAutoFit/>
          </a:bodyPr>
          <a:lstStyle/>
          <a:p>
            <a:r>
              <a:rPr lang="en-US" dirty="0"/>
              <a:t>Give the view a detailed description so you’ll know what it is to access it later then click OK.  You may need to scroll down to see where you enter in the “Description”</a:t>
            </a:r>
          </a:p>
        </p:txBody>
      </p:sp>
      <p:pic>
        <p:nvPicPr>
          <p:cNvPr id="3" name="Picture 2"/>
          <p:cNvPicPr/>
          <p:nvPr/>
        </p:nvPicPr>
        <p:blipFill>
          <a:blip r:embed="rId3"/>
          <a:stretch>
            <a:fillRect/>
          </a:stretch>
        </p:blipFill>
        <p:spPr>
          <a:xfrm>
            <a:off x="1066800" y="1370330"/>
            <a:ext cx="4267200" cy="4117340"/>
          </a:xfrm>
          <a:prstGeom prst="rect">
            <a:avLst/>
          </a:prstGeom>
          <a:ln w="50800">
            <a:solidFill>
              <a:srgbClr val="FFC000"/>
            </a:solidFill>
          </a:ln>
        </p:spPr>
      </p:pic>
    </p:spTree>
    <p:extLst>
      <p:ext uri="{BB962C8B-B14F-4D97-AF65-F5344CB8AC3E}">
        <p14:creationId xmlns:p14="http://schemas.microsoft.com/office/powerpoint/2010/main" val="19644092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7848600" cy="2308324"/>
          </a:xfrm>
          <a:prstGeom prst="rect">
            <a:avLst/>
          </a:prstGeom>
        </p:spPr>
        <p:txBody>
          <a:bodyPr wrap="square">
            <a:spAutoFit/>
          </a:bodyPr>
          <a:lstStyle/>
          <a:p>
            <a:r>
              <a:rPr lang="en-US" dirty="0"/>
              <a:t>The view will immediately appear in your Open folder as well as on your ‘Manage Saved Views’ tab on the portal so the next time you want to access this view you can either A) Execute the report and click the Open icon to retrieve the view or B) Go to the ‘Manage Saved Views’ folder and select the view from there without having to even run the report.  Managed Saved Views is located where you first open up BI.  </a:t>
            </a:r>
          </a:p>
          <a:p>
            <a:r>
              <a:rPr lang="en-US" dirty="0"/>
              <a:t> </a:t>
            </a:r>
          </a:p>
        </p:txBody>
      </p:sp>
      <p:sp>
        <p:nvSpPr>
          <p:cNvPr id="3" name="Rectangle 2"/>
          <p:cNvSpPr/>
          <p:nvPr/>
        </p:nvSpPr>
        <p:spPr>
          <a:xfrm>
            <a:off x="383263" y="2267634"/>
            <a:ext cx="4572000" cy="646331"/>
          </a:xfrm>
          <a:prstGeom prst="rect">
            <a:avLst/>
          </a:prstGeom>
        </p:spPr>
        <p:txBody>
          <a:bodyPr>
            <a:spAutoFit/>
          </a:bodyPr>
          <a:lstStyle/>
          <a:p>
            <a:r>
              <a:rPr lang="en-US" b="1" dirty="0"/>
              <a:t>Option A</a:t>
            </a:r>
            <a:r>
              <a:rPr lang="en-US" dirty="0"/>
              <a:t>: </a:t>
            </a:r>
          </a:p>
          <a:p>
            <a:r>
              <a:rPr lang="en-US" dirty="0"/>
              <a:t> </a:t>
            </a:r>
          </a:p>
        </p:txBody>
      </p:sp>
      <p:pic>
        <p:nvPicPr>
          <p:cNvPr id="4" name="Picture 3"/>
          <p:cNvPicPr/>
          <p:nvPr/>
        </p:nvPicPr>
        <p:blipFill>
          <a:blip r:embed="rId3"/>
          <a:stretch>
            <a:fillRect/>
          </a:stretch>
        </p:blipFill>
        <p:spPr>
          <a:xfrm>
            <a:off x="457200" y="2882794"/>
            <a:ext cx="6858000" cy="1030069"/>
          </a:xfrm>
          <a:prstGeom prst="rect">
            <a:avLst/>
          </a:prstGeom>
          <a:ln w="50800">
            <a:solidFill>
              <a:srgbClr val="FFC000"/>
            </a:solidFill>
          </a:ln>
        </p:spPr>
      </p:pic>
      <p:sp>
        <p:nvSpPr>
          <p:cNvPr id="5" name="Rectangle 4"/>
          <p:cNvSpPr/>
          <p:nvPr/>
        </p:nvSpPr>
        <p:spPr>
          <a:xfrm>
            <a:off x="473044" y="5162665"/>
            <a:ext cx="4164923" cy="369332"/>
          </a:xfrm>
          <a:prstGeom prst="rect">
            <a:avLst/>
          </a:prstGeom>
        </p:spPr>
        <p:txBody>
          <a:bodyPr wrap="none">
            <a:spAutoFit/>
          </a:bodyPr>
          <a:lstStyle/>
          <a:p>
            <a:r>
              <a:rPr lang="en-US" dirty="0"/>
              <a:t>Select the view and then click OK.</a:t>
            </a:r>
          </a:p>
        </p:txBody>
      </p:sp>
      <p:pic>
        <p:nvPicPr>
          <p:cNvPr id="6" name="Picture 5"/>
          <p:cNvPicPr/>
          <p:nvPr/>
        </p:nvPicPr>
        <p:blipFill>
          <a:blip r:embed="rId4"/>
          <a:stretch>
            <a:fillRect/>
          </a:stretch>
        </p:blipFill>
        <p:spPr>
          <a:xfrm>
            <a:off x="5029200" y="3912863"/>
            <a:ext cx="3048000" cy="2868937"/>
          </a:xfrm>
          <a:prstGeom prst="rect">
            <a:avLst/>
          </a:prstGeom>
          <a:ln w="50800">
            <a:solidFill>
              <a:srgbClr val="FFC000"/>
            </a:solidFill>
          </a:ln>
        </p:spPr>
      </p:pic>
    </p:spTree>
    <p:extLst>
      <p:ext uri="{BB962C8B-B14F-4D97-AF65-F5344CB8AC3E}">
        <p14:creationId xmlns:p14="http://schemas.microsoft.com/office/powerpoint/2010/main" val="7602957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52400"/>
            <a:ext cx="8534400" cy="1200329"/>
          </a:xfrm>
          <a:prstGeom prst="rect">
            <a:avLst/>
          </a:prstGeom>
        </p:spPr>
        <p:txBody>
          <a:bodyPr wrap="square">
            <a:spAutoFit/>
          </a:bodyPr>
          <a:lstStyle/>
          <a:p>
            <a:r>
              <a:rPr lang="en-US" b="1" dirty="0"/>
              <a:t>Option B</a:t>
            </a:r>
            <a:r>
              <a:rPr lang="en-US" dirty="0"/>
              <a:t>:</a:t>
            </a:r>
          </a:p>
          <a:p>
            <a:r>
              <a:rPr lang="en-US" dirty="0"/>
              <a:t> </a:t>
            </a:r>
          </a:p>
          <a:p>
            <a:r>
              <a:rPr lang="en-US" dirty="0"/>
              <a:t>Go to the portal and select the view from ‘Manage Saved Views’ and the report will execute (but inside of the portal):</a:t>
            </a:r>
          </a:p>
        </p:txBody>
      </p:sp>
      <p:pic>
        <p:nvPicPr>
          <p:cNvPr id="4" name="Picture 3"/>
          <p:cNvPicPr/>
          <p:nvPr/>
        </p:nvPicPr>
        <p:blipFill>
          <a:blip r:embed="rId3"/>
          <a:stretch>
            <a:fillRect/>
          </a:stretch>
        </p:blipFill>
        <p:spPr>
          <a:xfrm>
            <a:off x="381000" y="1676400"/>
            <a:ext cx="8001000" cy="3733799"/>
          </a:xfrm>
          <a:prstGeom prst="rect">
            <a:avLst/>
          </a:prstGeom>
          <a:ln w="50800">
            <a:solidFill>
              <a:srgbClr val="FFC000"/>
            </a:solidFill>
          </a:ln>
        </p:spPr>
      </p:pic>
    </p:spTree>
    <p:extLst>
      <p:ext uri="{BB962C8B-B14F-4D97-AF65-F5344CB8AC3E}">
        <p14:creationId xmlns:p14="http://schemas.microsoft.com/office/powerpoint/2010/main" val="40076660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1084721" cy="369332"/>
          </a:xfrm>
          <a:prstGeom prst="rect">
            <a:avLst/>
          </a:prstGeom>
        </p:spPr>
        <p:txBody>
          <a:bodyPr wrap="none">
            <a:spAutoFit/>
          </a:bodyPr>
          <a:lstStyle/>
          <a:p>
            <a:r>
              <a:rPr lang="en-US" dirty="0"/>
              <a:t>Result: </a:t>
            </a:r>
          </a:p>
        </p:txBody>
      </p:sp>
      <p:pic>
        <p:nvPicPr>
          <p:cNvPr id="3" name="Picture 2"/>
          <p:cNvPicPr/>
          <p:nvPr/>
        </p:nvPicPr>
        <p:blipFill>
          <a:blip r:embed="rId3"/>
          <a:stretch>
            <a:fillRect/>
          </a:stretch>
        </p:blipFill>
        <p:spPr>
          <a:xfrm>
            <a:off x="457200" y="914400"/>
            <a:ext cx="8229600" cy="4724399"/>
          </a:xfrm>
          <a:prstGeom prst="rect">
            <a:avLst/>
          </a:prstGeom>
          <a:ln w="50800">
            <a:solidFill>
              <a:srgbClr val="FFC000"/>
            </a:solidFill>
          </a:ln>
        </p:spPr>
      </p:pic>
    </p:spTree>
    <p:extLst>
      <p:ext uri="{BB962C8B-B14F-4D97-AF65-F5344CB8AC3E}">
        <p14:creationId xmlns:p14="http://schemas.microsoft.com/office/powerpoint/2010/main" val="31248435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7954962" cy="2003625"/>
          </a:xfrm>
          <a:prstGeom prst="rect">
            <a:avLst/>
          </a:prstGeom>
        </p:spPr>
        <p:txBody>
          <a:bodyPr wrap="square">
            <a:spAutoFit/>
          </a:bodyPr>
          <a:lstStyle/>
          <a:p>
            <a:pPr marR="0" lvl="0">
              <a:lnSpc>
                <a:spcPct val="115000"/>
              </a:lnSpc>
              <a:spcBef>
                <a:spcPts val="0"/>
              </a:spcBef>
              <a:spcAft>
                <a:spcPts val="0"/>
              </a:spcAft>
            </a:pPr>
            <a:r>
              <a:rPr lang="en-US" b="1" dirty="0" smtClean="0">
                <a:effectLst/>
                <a:latin typeface="Candara"/>
                <a:ea typeface="Calibri"/>
                <a:cs typeface="Times New Roman"/>
              </a:rPr>
              <a:t>(2) Export the data (Excel or PDF)</a:t>
            </a:r>
            <a:endParaRPr lang="en-US" dirty="0" smtClean="0">
              <a:effectLst/>
              <a:latin typeface="Calibri"/>
              <a:ea typeface="Calibri"/>
              <a:cs typeface="Times New Roman"/>
            </a:endParaRPr>
          </a:p>
          <a:p>
            <a:pPr marL="457200" marR="0">
              <a:lnSpc>
                <a:spcPct val="115000"/>
              </a:lnSpc>
              <a:spcBef>
                <a:spcPts val="0"/>
              </a:spcBef>
              <a:spcAft>
                <a:spcPts val="0"/>
              </a:spcAft>
            </a:pPr>
            <a:r>
              <a:rPr lang="en-US" dirty="0" smtClean="0">
                <a:effectLst/>
                <a:latin typeface="Candara"/>
                <a:ea typeface="Calibri"/>
                <a:cs typeface="Times New Roman"/>
              </a:rPr>
              <a:t> </a:t>
            </a:r>
            <a:endParaRPr lang="en-US" dirty="0" smtClean="0">
              <a:effectLst/>
              <a:latin typeface="Calibri"/>
              <a:ea typeface="Calibri"/>
              <a:cs typeface="Times New Roman"/>
            </a:endParaRPr>
          </a:p>
          <a:p>
            <a:pPr>
              <a:lnSpc>
                <a:spcPct val="115000"/>
              </a:lnSpc>
              <a:spcAft>
                <a:spcPts val="1000"/>
              </a:spcAft>
              <a:tabLst>
                <a:tab pos="0" algn="l"/>
              </a:tabLst>
            </a:pPr>
            <a:r>
              <a:rPr lang="en-US" dirty="0" smtClean="0">
                <a:effectLst/>
                <a:latin typeface="Candara"/>
                <a:ea typeface="Calibri"/>
                <a:cs typeface="Times New Roman"/>
              </a:rPr>
              <a:t>Be sure to get the data exactly how you want to export it before accessing the buttons. Because the formulas for results rows don’t translate to Excel (just the values), it’s best to remove them prior to exporting if you’re going to do further manipulation in Excel. </a:t>
            </a:r>
            <a:endParaRPr lang="en-US" dirty="0">
              <a:effectLst/>
              <a:latin typeface="Calibri"/>
              <a:ea typeface="Calibri"/>
              <a:cs typeface="Times New Roman"/>
            </a:endParaRPr>
          </a:p>
        </p:txBody>
      </p:sp>
      <p:sp>
        <p:nvSpPr>
          <p:cNvPr id="3" name="Rectangle 2"/>
          <p:cNvSpPr/>
          <p:nvPr/>
        </p:nvSpPr>
        <p:spPr>
          <a:xfrm>
            <a:off x="381000" y="2209800"/>
            <a:ext cx="3748087" cy="729430"/>
          </a:xfrm>
          <a:prstGeom prst="rect">
            <a:avLst/>
          </a:prstGeom>
        </p:spPr>
        <p:txBody>
          <a:bodyPr wrap="square">
            <a:spAutoFit/>
          </a:bodyPr>
          <a:lstStyle/>
          <a:p>
            <a:pPr>
              <a:lnSpc>
                <a:spcPct val="115000"/>
              </a:lnSpc>
              <a:spcAft>
                <a:spcPts val="1000"/>
              </a:spcAft>
              <a:tabLst>
                <a:tab pos="0" algn="l"/>
              </a:tabLst>
            </a:pPr>
            <a:r>
              <a:rPr lang="en-US" dirty="0" smtClean="0">
                <a:effectLst/>
                <a:latin typeface="Candara"/>
                <a:ea typeface="Calibri"/>
                <a:cs typeface="Times New Roman"/>
              </a:rPr>
              <a:t>Both options are available side by side on the toolbar:</a:t>
            </a:r>
            <a:endParaRPr lang="en-US" dirty="0">
              <a:effectLst/>
              <a:latin typeface="Calibri"/>
              <a:ea typeface="Calibri"/>
              <a:cs typeface="Times New Roman"/>
            </a:endParaRPr>
          </a:p>
        </p:txBody>
      </p:sp>
      <p:pic>
        <p:nvPicPr>
          <p:cNvPr id="4" name="Picture 3"/>
          <p:cNvPicPr/>
          <p:nvPr/>
        </p:nvPicPr>
        <p:blipFill>
          <a:blip r:embed="rId3"/>
          <a:stretch>
            <a:fillRect/>
          </a:stretch>
        </p:blipFill>
        <p:spPr>
          <a:xfrm>
            <a:off x="2438399" y="2939230"/>
            <a:ext cx="6123305" cy="818515"/>
          </a:xfrm>
          <a:prstGeom prst="rect">
            <a:avLst/>
          </a:prstGeom>
          <a:ln w="50800">
            <a:solidFill>
              <a:srgbClr val="FFC000"/>
            </a:solidFill>
          </a:ln>
        </p:spPr>
      </p:pic>
    </p:spTree>
    <p:extLst>
      <p:ext uri="{BB962C8B-B14F-4D97-AF65-F5344CB8AC3E}">
        <p14:creationId xmlns:p14="http://schemas.microsoft.com/office/powerpoint/2010/main" val="294099011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28601"/>
            <a:ext cx="8458200" cy="3139321"/>
          </a:xfrm>
          <a:prstGeom prst="rect">
            <a:avLst/>
          </a:prstGeom>
        </p:spPr>
        <p:txBody>
          <a:bodyPr wrap="square">
            <a:spAutoFit/>
          </a:bodyPr>
          <a:lstStyle/>
          <a:p>
            <a:pPr lvl="0"/>
            <a:r>
              <a:rPr lang="en-US" b="1" dirty="0" smtClean="0"/>
              <a:t>(8)  Change </a:t>
            </a:r>
            <a:r>
              <a:rPr lang="en-US" b="1" dirty="0"/>
              <a:t>the variables after execution</a:t>
            </a:r>
            <a:endParaRPr lang="en-US" dirty="0"/>
          </a:p>
          <a:p>
            <a:r>
              <a:rPr lang="en-US" dirty="0"/>
              <a:t>If you execute a report one way, do some manipulation, then decide you want to change a variable or two (Ex. Fiscal Year), you can select the variable button to call the initial screen back again and change any of the values. The biggest advantage of utilizing the button versus rerunning the report is that your formatting changes remain unchanged and the data repopulates according to the changed variables</a:t>
            </a:r>
            <a:r>
              <a:rPr lang="en-US" dirty="0" smtClean="0"/>
              <a:t>.</a:t>
            </a:r>
          </a:p>
          <a:p>
            <a:endParaRPr lang="en-US" dirty="0"/>
          </a:p>
          <a:p>
            <a:r>
              <a:rPr lang="en-US" b="1" dirty="0"/>
              <a:t>Example</a:t>
            </a:r>
            <a:r>
              <a:rPr lang="en-US" dirty="0"/>
              <a:t>: Ran the report for Fiscal Year 2015 and wanted to change to 2014 after making a few navigation changes.</a:t>
            </a:r>
          </a:p>
        </p:txBody>
      </p:sp>
      <p:pic>
        <p:nvPicPr>
          <p:cNvPr id="4" name="Picture 3"/>
          <p:cNvPicPr/>
          <p:nvPr/>
        </p:nvPicPr>
        <p:blipFill>
          <a:blip r:embed="rId3"/>
          <a:stretch>
            <a:fillRect/>
          </a:stretch>
        </p:blipFill>
        <p:spPr>
          <a:xfrm>
            <a:off x="457200" y="3456914"/>
            <a:ext cx="8305800" cy="3172485"/>
          </a:xfrm>
          <a:prstGeom prst="rect">
            <a:avLst/>
          </a:prstGeom>
          <a:ln w="50800">
            <a:solidFill>
              <a:srgbClr val="FFC000"/>
            </a:solidFill>
          </a:ln>
        </p:spPr>
      </p:pic>
    </p:spTree>
    <p:extLst>
      <p:ext uri="{BB962C8B-B14F-4D97-AF65-F5344CB8AC3E}">
        <p14:creationId xmlns:p14="http://schemas.microsoft.com/office/powerpoint/2010/main" val="39209344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54466"/>
            <a:ext cx="8367908" cy="4227133"/>
          </a:xfrm>
          <a:prstGeom prst="rect">
            <a:avLst/>
          </a:prstGeom>
          <a:noFill/>
          <a:ln w="50800">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7477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458200" cy="369332"/>
          </a:xfrm>
          <a:prstGeom prst="rect">
            <a:avLst/>
          </a:prstGeom>
        </p:spPr>
        <p:txBody>
          <a:bodyPr wrap="square">
            <a:spAutoFit/>
          </a:bodyPr>
          <a:lstStyle/>
          <a:p>
            <a:r>
              <a:rPr lang="en-US" dirty="0"/>
              <a:t>Result (same navigation state and different Fiscal Year only):</a:t>
            </a:r>
          </a:p>
        </p:txBody>
      </p:sp>
      <p:pic>
        <p:nvPicPr>
          <p:cNvPr id="3" name="Picture 2"/>
          <p:cNvPicPr/>
          <p:nvPr/>
        </p:nvPicPr>
        <p:blipFill>
          <a:blip r:embed="rId3"/>
          <a:stretch>
            <a:fillRect/>
          </a:stretch>
        </p:blipFill>
        <p:spPr>
          <a:xfrm>
            <a:off x="228600" y="914400"/>
            <a:ext cx="8458200" cy="5334000"/>
          </a:xfrm>
          <a:prstGeom prst="rect">
            <a:avLst/>
          </a:prstGeom>
          <a:ln w="50800">
            <a:solidFill>
              <a:srgbClr val="FFC000"/>
            </a:solidFill>
          </a:ln>
        </p:spPr>
      </p:pic>
    </p:spTree>
    <p:extLst>
      <p:ext uri="{BB962C8B-B14F-4D97-AF65-F5344CB8AC3E}">
        <p14:creationId xmlns:p14="http://schemas.microsoft.com/office/powerpoint/2010/main" val="30521010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1"/>
            <a:ext cx="8382000" cy="2031325"/>
          </a:xfrm>
          <a:prstGeom prst="rect">
            <a:avLst/>
          </a:prstGeom>
        </p:spPr>
        <p:txBody>
          <a:bodyPr wrap="square">
            <a:spAutoFit/>
          </a:bodyPr>
          <a:lstStyle/>
          <a:p>
            <a:pPr lvl="0"/>
            <a:r>
              <a:rPr lang="en-US" b="1" dirty="0" smtClean="0"/>
              <a:t>(9)  Navigate </a:t>
            </a:r>
            <a:r>
              <a:rPr lang="en-US" b="1" dirty="0"/>
              <a:t>(drag &amp; drop to move columns/rows, add, eliminate, </a:t>
            </a:r>
            <a:r>
              <a:rPr lang="en-US" b="1" dirty="0" err="1"/>
              <a:t>etc</a:t>
            </a:r>
            <a:r>
              <a:rPr lang="en-US" b="1" dirty="0"/>
              <a:t>)</a:t>
            </a:r>
            <a:endParaRPr lang="en-US" dirty="0"/>
          </a:p>
          <a:p>
            <a:r>
              <a:rPr lang="en-US" dirty="0"/>
              <a:t>Click on the Navigation Pane button to access a full list of characteristics available in the report</a:t>
            </a:r>
            <a:r>
              <a:rPr lang="en-US" dirty="0" smtClean="0"/>
              <a:t>.</a:t>
            </a:r>
          </a:p>
          <a:p>
            <a:endParaRPr lang="en-US" dirty="0"/>
          </a:p>
          <a:p>
            <a:r>
              <a:rPr lang="en-US" dirty="0"/>
              <a:t>The layout is broken down into columns, rows, and free characteristics so you can see exactly what is being utilized and what can be added. </a:t>
            </a:r>
          </a:p>
        </p:txBody>
      </p:sp>
      <p:pic>
        <p:nvPicPr>
          <p:cNvPr id="3" name="Picture 2"/>
          <p:cNvPicPr/>
          <p:nvPr/>
        </p:nvPicPr>
        <p:blipFill>
          <a:blip r:embed="rId3"/>
          <a:stretch>
            <a:fillRect/>
          </a:stretch>
        </p:blipFill>
        <p:spPr>
          <a:xfrm>
            <a:off x="1524000" y="2519127"/>
            <a:ext cx="1904365" cy="3323590"/>
          </a:xfrm>
          <a:prstGeom prst="rect">
            <a:avLst/>
          </a:prstGeom>
          <a:ln w="50800">
            <a:solidFill>
              <a:srgbClr val="FFC000"/>
            </a:solidFill>
          </a:ln>
        </p:spPr>
      </p:pic>
    </p:spTree>
    <p:extLst>
      <p:ext uri="{BB962C8B-B14F-4D97-AF65-F5344CB8AC3E}">
        <p14:creationId xmlns:p14="http://schemas.microsoft.com/office/powerpoint/2010/main" val="367959892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190500" y="685800"/>
            <a:ext cx="8724900" cy="4572000"/>
          </a:xfrm>
          <a:prstGeom prst="rect">
            <a:avLst/>
          </a:prstGeom>
          <a:ln w="50800">
            <a:solidFill>
              <a:srgbClr val="FFC000"/>
            </a:solidFill>
          </a:ln>
        </p:spPr>
      </p:pic>
    </p:spTree>
    <p:extLst>
      <p:ext uri="{BB962C8B-B14F-4D97-AF65-F5344CB8AC3E}">
        <p14:creationId xmlns:p14="http://schemas.microsoft.com/office/powerpoint/2010/main" val="3736618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6781800" cy="2585323"/>
          </a:xfrm>
          <a:prstGeom prst="rect">
            <a:avLst/>
          </a:prstGeom>
        </p:spPr>
        <p:txBody>
          <a:bodyPr wrap="square">
            <a:spAutoFit/>
          </a:bodyPr>
          <a:lstStyle/>
          <a:p>
            <a:r>
              <a:rPr lang="en-US" dirty="0"/>
              <a:t>To manipulate the fields, you can do so within the navigation pane itself or between the pane and the report (whichever is more comfortable for you). </a:t>
            </a:r>
          </a:p>
          <a:p>
            <a:endParaRPr lang="en-US" b="1" dirty="0" smtClean="0"/>
          </a:p>
          <a:p>
            <a:r>
              <a:rPr lang="en-US" b="1" dirty="0" smtClean="0"/>
              <a:t>Example </a:t>
            </a:r>
            <a:r>
              <a:rPr lang="en-US" b="1" dirty="0"/>
              <a:t>1</a:t>
            </a:r>
            <a:r>
              <a:rPr lang="en-US" dirty="0"/>
              <a:t>: Remove Commitment Item from the rows</a:t>
            </a:r>
          </a:p>
          <a:p>
            <a:endParaRPr lang="en-US" dirty="0" smtClean="0"/>
          </a:p>
          <a:p>
            <a:r>
              <a:rPr lang="en-US" dirty="0" smtClean="0"/>
              <a:t>Click </a:t>
            </a:r>
            <a:r>
              <a:rPr lang="en-US" dirty="0"/>
              <a:t>and drag Commitment Item out of the navigation pane then release. When removing a characteristic, you will receive an ‘</a:t>
            </a:r>
            <a:r>
              <a:rPr lang="en-US" b="1" dirty="0"/>
              <a:t>X</a:t>
            </a:r>
            <a:r>
              <a:rPr lang="en-US" dirty="0"/>
              <a:t>’.  </a:t>
            </a:r>
          </a:p>
        </p:txBody>
      </p:sp>
      <p:pic>
        <p:nvPicPr>
          <p:cNvPr id="3" name="Picture 2"/>
          <p:cNvPicPr/>
          <p:nvPr/>
        </p:nvPicPr>
        <p:blipFill>
          <a:blip r:embed="rId3"/>
          <a:stretch>
            <a:fillRect/>
          </a:stretch>
        </p:blipFill>
        <p:spPr>
          <a:xfrm>
            <a:off x="235390" y="3048000"/>
            <a:ext cx="8451410" cy="3505200"/>
          </a:xfrm>
          <a:prstGeom prst="rect">
            <a:avLst/>
          </a:prstGeom>
          <a:ln w="50800">
            <a:solidFill>
              <a:srgbClr val="FFC000"/>
            </a:solidFill>
          </a:ln>
        </p:spPr>
      </p:pic>
    </p:spTree>
    <p:extLst>
      <p:ext uri="{BB962C8B-B14F-4D97-AF65-F5344CB8AC3E}">
        <p14:creationId xmlns:p14="http://schemas.microsoft.com/office/powerpoint/2010/main" val="29275587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610600" cy="369332"/>
          </a:xfrm>
          <a:prstGeom prst="rect">
            <a:avLst/>
          </a:prstGeom>
        </p:spPr>
        <p:txBody>
          <a:bodyPr wrap="square">
            <a:spAutoFit/>
          </a:bodyPr>
          <a:lstStyle/>
          <a:p>
            <a:r>
              <a:rPr lang="en-US" dirty="0"/>
              <a:t>Or you can remove the characteristic from the report itself:</a:t>
            </a:r>
          </a:p>
        </p:txBody>
      </p:sp>
      <p:pic>
        <p:nvPicPr>
          <p:cNvPr id="3" name="Picture 2"/>
          <p:cNvPicPr/>
          <p:nvPr/>
        </p:nvPicPr>
        <p:blipFill>
          <a:blip r:embed="rId3"/>
          <a:stretch>
            <a:fillRect/>
          </a:stretch>
        </p:blipFill>
        <p:spPr>
          <a:xfrm>
            <a:off x="248467" y="762000"/>
            <a:ext cx="8610600" cy="4495800"/>
          </a:xfrm>
          <a:prstGeom prst="rect">
            <a:avLst/>
          </a:prstGeom>
          <a:ln w="50800">
            <a:solidFill>
              <a:srgbClr val="FFC000"/>
            </a:solidFill>
          </a:ln>
        </p:spPr>
      </p:pic>
      <p:sp>
        <p:nvSpPr>
          <p:cNvPr id="4" name="Rectangle 3"/>
          <p:cNvSpPr/>
          <p:nvPr/>
        </p:nvSpPr>
        <p:spPr>
          <a:xfrm>
            <a:off x="381000" y="5562600"/>
            <a:ext cx="8153400" cy="954107"/>
          </a:xfrm>
          <a:prstGeom prst="rect">
            <a:avLst/>
          </a:prstGeom>
        </p:spPr>
        <p:txBody>
          <a:bodyPr wrap="square">
            <a:spAutoFit/>
          </a:bodyPr>
          <a:lstStyle/>
          <a:p>
            <a:r>
              <a:rPr lang="en-US" sz="1400" b="1" dirty="0"/>
              <a:t>Note</a:t>
            </a:r>
            <a:r>
              <a:rPr lang="en-US" sz="1400" dirty="0"/>
              <a:t>: Be sure to select the heading versus an individual component. Depending on what you’re selecting, you may only remove a segment versus the entire characteristic. For example, removing Commitment Item from the row requires selecting the heading whereas removing 510580 specifically requires removing that individual item.</a:t>
            </a:r>
          </a:p>
        </p:txBody>
      </p:sp>
    </p:spTree>
    <p:extLst>
      <p:ext uri="{BB962C8B-B14F-4D97-AF65-F5344CB8AC3E}">
        <p14:creationId xmlns:p14="http://schemas.microsoft.com/office/powerpoint/2010/main" val="35560640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1002967" cy="369332"/>
          </a:xfrm>
          <a:prstGeom prst="rect">
            <a:avLst/>
          </a:prstGeom>
        </p:spPr>
        <p:txBody>
          <a:bodyPr wrap="none">
            <a:spAutoFit/>
          </a:bodyPr>
          <a:lstStyle/>
          <a:p>
            <a:r>
              <a:rPr lang="en-US" dirty="0"/>
              <a:t>Result:</a:t>
            </a:r>
          </a:p>
        </p:txBody>
      </p:sp>
      <p:pic>
        <p:nvPicPr>
          <p:cNvPr id="3" name="Picture 2"/>
          <p:cNvPicPr/>
          <p:nvPr/>
        </p:nvPicPr>
        <p:blipFill>
          <a:blip r:embed="rId3"/>
          <a:stretch>
            <a:fillRect/>
          </a:stretch>
        </p:blipFill>
        <p:spPr>
          <a:xfrm>
            <a:off x="304800" y="1066800"/>
            <a:ext cx="8305800" cy="4114800"/>
          </a:xfrm>
          <a:prstGeom prst="rect">
            <a:avLst/>
          </a:prstGeom>
          <a:ln w="50800">
            <a:solidFill>
              <a:srgbClr val="FFC000"/>
            </a:solidFill>
          </a:ln>
        </p:spPr>
      </p:pic>
    </p:spTree>
    <p:extLst>
      <p:ext uri="{BB962C8B-B14F-4D97-AF65-F5344CB8AC3E}">
        <p14:creationId xmlns:p14="http://schemas.microsoft.com/office/powerpoint/2010/main" val="36735170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610600" cy="923330"/>
          </a:xfrm>
          <a:prstGeom prst="rect">
            <a:avLst/>
          </a:prstGeom>
        </p:spPr>
        <p:txBody>
          <a:bodyPr wrap="square">
            <a:spAutoFit/>
          </a:bodyPr>
          <a:lstStyle/>
          <a:p>
            <a:r>
              <a:rPr lang="en-US" b="1" dirty="0"/>
              <a:t>Example 2</a:t>
            </a:r>
            <a:r>
              <a:rPr lang="en-US" dirty="0"/>
              <a:t>: Swap Funds Center with Functional Area (Transactional)</a:t>
            </a:r>
          </a:p>
          <a:p>
            <a:r>
              <a:rPr lang="en-US" dirty="0"/>
              <a:t>Click and drag Functional Area (Transactional) “overtop” of Funds Center until you receive a teal color. Then release the mouse.</a:t>
            </a:r>
          </a:p>
        </p:txBody>
      </p:sp>
      <p:pic>
        <p:nvPicPr>
          <p:cNvPr id="3" name="Picture 2"/>
          <p:cNvPicPr/>
          <p:nvPr/>
        </p:nvPicPr>
        <p:blipFill>
          <a:blip r:embed="rId3"/>
          <a:stretch>
            <a:fillRect/>
          </a:stretch>
        </p:blipFill>
        <p:spPr>
          <a:xfrm>
            <a:off x="914400" y="1371600"/>
            <a:ext cx="3124200" cy="3581400"/>
          </a:xfrm>
          <a:prstGeom prst="rect">
            <a:avLst/>
          </a:prstGeom>
          <a:ln w="50800">
            <a:solidFill>
              <a:srgbClr val="FFC000"/>
            </a:solidFill>
          </a:ln>
        </p:spPr>
      </p:pic>
    </p:spTree>
    <p:extLst>
      <p:ext uri="{BB962C8B-B14F-4D97-AF65-F5344CB8AC3E}">
        <p14:creationId xmlns:p14="http://schemas.microsoft.com/office/powerpoint/2010/main" val="419011693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rot="10800000" flipV="1">
            <a:off x="152400" y="436600"/>
            <a:ext cx="8686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rPr>
              <a:t>Or click and drag Functional Area (Transactional) over Funds Center in the report until you receive a teal color and release.</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Picture 2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8229600" cy="2743200"/>
          </a:xfrm>
          <a:prstGeom prst="rect">
            <a:avLst/>
          </a:prstGeom>
          <a:noFill/>
          <a:ln w="50800">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8005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229600" cy="6321731"/>
          </a:xfrm>
          <a:prstGeom prst="rect">
            <a:avLst/>
          </a:prstGeom>
        </p:spPr>
        <p:txBody>
          <a:bodyPr wrap="square">
            <a:spAutoFit/>
          </a:bodyPr>
          <a:lstStyle/>
          <a:p>
            <a:pPr>
              <a:lnSpc>
                <a:spcPct val="115000"/>
              </a:lnSpc>
              <a:tabLst>
                <a:tab pos="0" algn="l"/>
              </a:tabLst>
            </a:pPr>
            <a:r>
              <a:rPr lang="en-US" sz="1600" b="1" i="1" dirty="0" smtClean="0">
                <a:effectLst/>
                <a:latin typeface="Candara"/>
                <a:ea typeface="Calibri"/>
                <a:cs typeface="Times New Roman"/>
              </a:rPr>
              <a:t>If you choose Excel</a:t>
            </a:r>
            <a:r>
              <a:rPr lang="en-US" sz="1600" i="1" dirty="0" smtClean="0">
                <a:effectLst/>
                <a:latin typeface="Candara"/>
                <a:ea typeface="Calibri"/>
                <a:cs typeface="Times New Roman"/>
              </a:rPr>
              <a:t>: You’ll be asked if you want to open the file -&gt; Click Open then you’ll be notified that the file is in a different format -&gt; Click Yes. Because your file exports in a single web page format</a:t>
            </a:r>
            <a:r>
              <a:rPr lang="en-US" sz="1600" i="1" u="sng" dirty="0" smtClean="0">
                <a:effectLst/>
                <a:latin typeface="Candara"/>
                <a:ea typeface="Calibri"/>
                <a:cs typeface="Times New Roman"/>
              </a:rPr>
              <a:t>, it’s best to save your file i</a:t>
            </a:r>
            <a:r>
              <a:rPr lang="en-US" sz="1600" i="1" u="dbl" dirty="0" smtClean="0">
                <a:effectLst/>
                <a:latin typeface="Candara"/>
                <a:ea typeface="Calibri"/>
                <a:cs typeface="Times New Roman"/>
              </a:rPr>
              <a:t>mmediately</a:t>
            </a:r>
            <a:r>
              <a:rPr lang="en-US" sz="1600" i="1" dirty="0" smtClean="0">
                <a:effectLst/>
                <a:latin typeface="Candara"/>
                <a:ea typeface="Calibri"/>
                <a:cs typeface="Times New Roman"/>
              </a:rPr>
              <a:t> as an excel workbook </a:t>
            </a:r>
            <a:r>
              <a:rPr lang="en-US" sz="1600" b="1" i="1" dirty="0" smtClean="0">
                <a:effectLst/>
                <a:latin typeface="Candara"/>
                <a:ea typeface="Calibri"/>
                <a:cs typeface="Times New Roman"/>
              </a:rPr>
              <a:t>(,</a:t>
            </a:r>
            <a:r>
              <a:rPr lang="en-US" sz="1600" b="1" i="1" dirty="0" err="1" smtClean="0">
                <a:effectLst/>
                <a:latin typeface="Candara"/>
                <a:ea typeface="Calibri"/>
                <a:cs typeface="Times New Roman"/>
              </a:rPr>
              <a:t>xlsx</a:t>
            </a:r>
            <a:r>
              <a:rPr lang="en-US" sz="1600" b="1" i="1" dirty="0" smtClean="0">
                <a:effectLst/>
                <a:latin typeface="Candara"/>
                <a:ea typeface="Calibri"/>
                <a:cs typeface="Times New Roman"/>
              </a:rPr>
              <a:t>)</a:t>
            </a:r>
            <a:r>
              <a:rPr lang="en-US" sz="1600" i="1" dirty="0" smtClean="0">
                <a:effectLst/>
                <a:latin typeface="Candara"/>
                <a:ea typeface="Calibri"/>
                <a:cs typeface="Times New Roman"/>
              </a:rPr>
              <a:t>so if you make some changes or plan to send it to another user, it will be in the correct format.</a:t>
            </a:r>
            <a:endParaRPr lang="en-US" sz="1600" dirty="0" smtClean="0">
              <a:effectLst/>
              <a:latin typeface="Calibri"/>
              <a:ea typeface="Calibri"/>
              <a:cs typeface="Times New Roman"/>
            </a:endParaRPr>
          </a:p>
          <a:p>
            <a:pPr>
              <a:lnSpc>
                <a:spcPct val="115000"/>
              </a:lnSpc>
              <a:tabLst>
                <a:tab pos="0" algn="l"/>
              </a:tabLst>
            </a:pPr>
            <a:r>
              <a:rPr lang="en-US" sz="1600" i="1" dirty="0" smtClean="0">
                <a:effectLst/>
                <a:latin typeface="Candara"/>
                <a:ea typeface="Calibri"/>
                <a:cs typeface="Times New Roman"/>
              </a:rPr>
              <a:t> </a:t>
            </a:r>
            <a:endParaRPr lang="en-US" sz="1600" dirty="0" smtClean="0">
              <a:effectLst/>
              <a:latin typeface="Calibri"/>
              <a:ea typeface="Calibri"/>
              <a:cs typeface="Times New Roman"/>
            </a:endParaRPr>
          </a:p>
          <a:p>
            <a:pPr>
              <a:lnSpc>
                <a:spcPct val="115000"/>
              </a:lnSpc>
              <a:tabLst>
                <a:tab pos="0" algn="l"/>
              </a:tabLst>
            </a:pPr>
            <a:r>
              <a:rPr lang="en-US" sz="1600" b="1" i="1" dirty="0" smtClean="0">
                <a:effectLst/>
                <a:latin typeface="Candara"/>
                <a:ea typeface="Calibri"/>
                <a:cs typeface="Times New Roman"/>
              </a:rPr>
              <a:t>If you choose PDF:</a:t>
            </a:r>
            <a:r>
              <a:rPr lang="en-US" sz="1600" i="1" dirty="0" smtClean="0">
                <a:effectLst/>
                <a:latin typeface="Candara"/>
                <a:ea typeface="Calibri"/>
                <a:cs typeface="Times New Roman"/>
              </a:rPr>
              <a:t> The data will be automatically formatted in a nice format for printing. You do have the ability to change some of the properties when you initially click on the button but it is not required -&gt; Click OK. Then click ‘Open’ or save the pdf to a place of your choosing.</a:t>
            </a:r>
            <a:endParaRPr lang="en-US" sz="1600" dirty="0" smtClean="0">
              <a:effectLst/>
              <a:latin typeface="Calibri"/>
              <a:ea typeface="Calibri"/>
              <a:cs typeface="Times New Roman"/>
            </a:endParaRPr>
          </a:p>
          <a:p>
            <a:pPr>
              <a:lnSpc>
                <a:spcPct val="115000"/>
              </a:lnSpc>
              <a:tabLst>
                <a:tab pos="0" algn="l"/>
              </a:tabLst>
            </a:pPr>
            <a:r>
              <a:rPr lang="en-US" sz="1600" i="1" dirty="0" smtClean="0">
                <a:effectLst/>
                <a:latin typeface="Candara"/>
                <a:ea typeface="Calibri"/>
                <a:cs typeface="Times New Roman"/>
              </a:rPr>
              <a:t> </a:t>
            </a:r>
            <a:endParaRPr lang="en-US" sz="1600" dirty="0" smtClean="0">
              <a:effectLst/>
              <a:latin typeface="Calibri"/>
              <a:ea typeface="Calibri"/>
              <a:cs typeface="Times New Roman"/>
            </a:endParaRPr>
          </a:p>
          <a:p>
            <a:pPr marR="0" lvl="0">
              <a:lnSpc>
                <a:spcPct val="115000"/>
              </a:lnSpc>
              <a:spcBef>
                <a:spcPts val="0"/>
              </a:spcBef>
              <a:spcAft>
                <a:spcPts val="0"/>
              </a:spcAft>
              <a:tabLst>
                <a:tab pos="0" algn="l"/>
              </a:tabLst>
            </a:pPr>
            <a:r>
              <a:rPr lang="en-US" sz="1600" b="1" dirty="0" smtClean="0">
                <a:latin typeface="Candara"/>
                <a:ea typeface="Calibri"/>
                <a:cs typeface="Times New Roman"/>
              </a:rPr>
              <a:t>(3) </a:t>
            </a:r>
            <a:r>
              <a:rPr lang="en-US" sz="1600" b="1" dirty="0" smtClean="0">
                <a:effectLst/>
                <a:latin typeface="Candara"/>
                <a:ea typeface="Calibri"/>
                <a:cs typeface="Times New Roman"/>
              </a:rPr>
              <a:t>Activate or deactivate a hierarchy (grouping of data) </a:t>
            </a:r>
            <a:endParaRPr lang="en-US" sz="1600" dirty="0" smtClean="0">
              <a:effectLst/>
              <a:latin typeface="Calibri"/>
              <a:ea typeface="Calibri"/>
              <a:cs typeface="Times New Roman"/>
            </a:endParaRPr>
          </a:p>
          <a:p>
            <a:pPr marL="457200" marR="0">
              <a:lnSpc>
                <a:spcPct val="115000"/>
              </a:lnSpc>
              <a:spcBef>
                <a:spcPts val="0"/>
              </a:spcBef>
              <a:spcAft>
                <a:spcPts val="0"/>
              </a:spcAft>
            </a:pPr>
            <a:r>
              <a:rPr lang="en-US" sz="1600" dirty="0" smtClean="0">
                <a:effectLst/>
                <a:latin typeface="Candara"/>
                <a:ea typeface="Calibri"/>
                <a:cs typeface="Times New Roman"/>
              </a:rPr>
              <a:t> </a:t>
            </a:r>
            <a:endParaRPr lang="en-US" sz="1600" dirty="0" smtClean="0">
              <a:effectLst/>
              <a:latin typeface="Calibri"/>
              <a:ea typeface="Calibri"/>
              <a:cs typeface="Times New Roman"/>
            </a:endParaRPr>
          </a:p>
          <a:p>
            <a:pPr>
              <a:lnSpc>
                <a:spcPct val="115000"/>
              </a:lnSpc>
            </a:pPr>
            <a:r>
              <a:rPr lang="en-US" sz="1600" dirty="0" smtClean="0">
                <a:effectLst/>
                <a:latin typeface="Candara"/>
                <a:ea typeface="Calibri"/>
                <a:cs typeface="Times New Roman"/>
              </a:rPr>
              <a:t>When you execute the </a:t>
            </a:r>
            <a:r>
              <a:rPr lang="en-US" sz="1600" u="dbl" dirty="0" smtClean="0">
                <a:effectLst/>
                <a:latin typeface="Candara"/>
                <a:ea typeface="Calibri"/>
                <a:cs typeface="Times New Roman"/>
              </a:rPr>
              <a:t>Budget Summary</a:t>
            </a:r>
            <a:r>
              <a:rPr lang="en-US" sz="1600" dirty="0" smtClean="0">
                <a:effectLst/>
                <a:latin typeface="Candara"/>
                <a:ea typeface="Calibri"/>
                <a:cs typeface="Times New Roman"/>
              </a:rPr>
              <a:t> on the Campus Reports tab, the default view shows Fund (without the hierarchy activated), Funds Center (without the hierarchy activated), and Commitment Item (with the hierarchy activated). You have the ability to turn hierarchies on and off by using the fast filters (for the common characteristics), right-clicking on the characteristic itself using the context menu, or by right-clicking on the characteristic and accessing the Properties of the Characteristic. Below all three are illustrated.</a:t>
            </a:r>
            <a:endParaRPr lang="en-US" sz="1600" dirty="0" smtClean="0">
              <a:effectLst/>
              <a:latin typeface="Calibri"/>
              <a:ea typeface="Calibri"/>
              <a:cs typeface="Times New Roman"/>
            </a:endParaRPr>
          </a:p>
          <a:p>
            <a:pPr>
              <a:lnSpc>
                <a:spcPct val="115000"/>
              </a:lnSpc>
            </a:pPr>
            <a:r>
              <a:rPr lang="en-US" sz="1600" dirty="0" smtClean="0">
                <a:effectLst/>
                <a:latin typeface="Candara"/>
                <a:ea typeface="Calibri"/>
                <a:cs typeface="Times New Roman"/>
              </a:rPr>
              <a:t> </a:t>
            </a:r>
            <a:endParaRPr lang="en-US" sz="1600" dirty="0" smtClean="0">
              <a:effectLst/>
              <a:latin typeface="Calibri"/>
              <a:ea typeface="Calibri"/>
              <a:cs typeface="Times New Roman"/>
            </a:endParaRPr>
          </a:p>
          <a:p>
            <a:pPr>
              <a:lnSpc>
                <a:spcPct val="115000"/>
              </a:lnSpc>
              <a:spcAft>
                <a:spcPts val="1000"/>
              </a:spcAft>
            </a:pPr>
            <a:r>
              <a:rPr lang="en-US" sz="1600" dirty="0" smtClean="0">
                <a:effectLst/>
                <a:latin typeface="Candara"/>
                <a:ea typeface="Calibri"/>
                <a:cs typeface="Times New Roman"/>
              </a:rPr>
              <a:t>A hierarchy is nothing more than grouping the data into assigned categories. In this case, the commitment items associated with 7011490100 are grouped as they are in the commitment item hierarchy so you have the advantage of seeing totals for Expenses, Personnel, Salaries &amp; Wages, etc. versus totals only for those individual commitment items. </a:t>
            </a:r>
            <a:endParaRPr lang="en-US" sz="1600" dirty="0">
              <a:effectLst/>
              <a:latin typeface="Calibri"/>
              <a:ea typeface="Calibri"/>
              <a:cs typeface="Times New Roman"/>
            </a:endParaRPr>
          </a:p>
        </p:txBody>
      </p:sp>
    </p:spTree>
    <p:extLst>
      <p:ext uri="{BB962C8B-B14F-4D97-AF65-F5344CB8AC3E}">
        <p14:creationId xmlns:p14="http://schemas.microsoft.com/office/powerpoint/2010/main" val="7481388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1084721" cy="369332"/>
          </a:xfrm>
          <a:prstGeom prst="rect">
            <a:avLst/>
          </a:prstGeom>
        </p:spPr>
        <p:txBody>
          <a:bodyPr wrap="none">
            <a:spAutoFit/>
          </a:bodyPr>
          <a:lstStyle/>
          <a:p>
            <a:r>
              <a:rPr lang="en-US" dirty="0"/>
              <a:t>Result: </a:t>
            </a:r>
          </a:p>
        </p:txBody>
      </p:sp>
      <p:pic>
        <p:nvPicPr>
          <p:cNvPr id="3" name="Picture 2"/>
          <p:cNvPicPr/>
          <p:nvPr/>
        </p:nvPicPr>
        <p:blipFill>
          <a:blip r:embed="rId3"/>
          <a:stretch>
            <a:fillRect/>
          </a:stretch>
        </p:blipFill>
        <p:spPr>
          <a:xfrm>
            <a:off x="381000" y="1111538"/>
            <a:ext cx="7848600" cy="3384262"/>
          </a:xfrm>
          <a:prstGeom prst="rect">
            <a:avLst/>
          </a:prstGeom>
          <a:ln w="50800">
            <a:solidFill>
              <a:srgbClr val="FFC000"/>
            </a:solidFill>
          </a:ln>
        </p:spPr>
      </p:pic>
    </p:spTree>
    <p:extLst>
      <p:ext uri="{BB962C8B-B14F-4D97-AF65-F5344CB8AC3E}">
        <p14:creationId xmlns:p14="http://schemas.microsoft.com/office/powerpoint/2010/main" val="19529686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153400" cy="1754326"/>
          </a:xfrm>
          <a:prstGeom prst="rect">
            <a:avLst/>
          </a:prstGeom>
        </p:spPr>
        <p:txBody>
          <a:bodyPr wrap="square">
            <a:spAutoFit/>
          </a:bodyPr>
          <a:lstStyle/>
          <a:p>
            <a:r>
              <a:rPr lang="en-US" b="1" dirty="0"/>
              <a:t>Example 3</a:t>
            </a:r>
            <a:r>
              <a:rPr lang="en-US" dirty="0"/>
              <a:t>: Add Fiscal Period to the rows following Functional Area (Transactional</a:t>
            </a:r>
            <a:r>
              <a:rPr lang="en-US" dirty="0" smtClean="0"/>
              <a:t>)</a:t>
            </a:r>
          </a:p>
          <a:p>
            <a:endParaRPr lang="en-US" dirty="0"/>
          </a:p>
          <a:p>
            <a:r>
              <a:rPr lang="en-US" dirty="0"/>
              <a:t>Click on Fiscal Period and drag it below Functional Area (Transactional) until you receive a black line marking where the field will be inserted. Then release.</a:t>
            </a:r>
          </a:p>
        </p:txBody>
      </p:sp>
      <p:pic>
        <p:nvPicPr>
          <p:cNvPr id="3" name="Picture 2"/>
          <p:cNvPicPr/>
          <p:nvPr/>
        </p:nvPicPr>
        <p:blipFill>
          <a:blip r:embed="rId3"/>
          <a:stretch>
            <a:fillRect/>
          </a:stretch>
        </p:blipFill>
        <p:spPr>
          <a:xfrm>
            <a:off x="2181224" y="2362200"/>
            <a:ext cx="3076576" cy="4114800"/>
          </a:xfrm>
          <a:prstGeom prst="rect">
            <a:avLst/>
          </a:prstGeom>
          <a:ln w="50800">
            <a:solidFill>
              <a:srgbClr val="FFC000"/>
            </a:solidFill>
          </a:ln>
        </p:spPr>
      </p:pic>
    </p:spTree>
    <p:extLst>
      <p:ext uri="{BB962C8B-B14F-4D97-AF65-F5344CB8AC3E}">
        <p14:creationId xmlns:p14="http://schemas.microsoft.com/office/powerpoint/2010/main" val="32139089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382000" cy="369332"/>
          </a:xfrm>
          <a:prstGeom prst="rect">
            <a:avLst/>
          </a:prstGeom>
        </p:spPr>
        <p:txBody>
          <a:bodyPr wrap="square">
            <a:spAutoFit/>
          </a:bodyPr>
          <a:lstStyle/>
          <a:p>
            <a:r>
              <a:rPr lang="en-US" dirty="0"/>
              <a:t>Or drag the characteristic into the report itself:</a:t>
            </a:r>
          </a:p>
        </p:txBody>
      </p:sp>
      <p:pic>
        <p:nvPicPr>
          <p:cNvPr id="3" name="Picture 2"/>
          <p:cNvPicPr/>
          <p:nvPr/>
        </p:nvPicPr>
        <p:blipFill>
          <a:blip r:embed="rId3"/>
          <a:stretch>
            <a:fillRect/>
          </a:stretch>
        </p:blipFill>
        <p:spPr>
          <a:xfrm>
            <a:off x="381000" y="990600"/>
            <a:ext cx="8458199" cy="4876800"/>
          </a:xfrm>
          <a:prstGeom prst="rect">
            <a:avLst/>
          </a:prstGeom>
          <a:ln w="50800">
            <a:solidFill>
              <a:srgbClr val="FFC000"/>
            </a:solidFill>
          </a:ln>
        </p:spPr>
      </p:pic>
    </p:spTree>
    <p:extLst>
      <p:ext uri="{BB962C8B-B14F-4D97-AF65-F5344CB8AC3E}">
        <p14:creationId xmlns:p14="http://schemas.microsoft.com/office/powerpoint/2010/main" val="40074133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1002967" cy="369332"/>
          </a:xfrm>
          <a:prstGeom prst="rect">
            <a:avLst/>
          </a:prstGeom>
        </p:spPr>
        <p:txBody>
          <a:bodyPr wrap="none">
            <a:spAutoFit/>
          </a:bodyPr>
          <a:lstStyle/>
          <a:p>
            <a:r>
              <a:rPr lang="en-US" dirty="0"/>
              <a:t>Result:</a:t>
            </a:r>
          </a:p>
        </p:txBody>
      </p:sp>
      <p:pic>
        <p:nvPicPr>
          <p:cNvPr id="3" name="Picture 2"/>
          <p:cNvPicPr/>
          <p:nvPr/>
        </p:nvPicPr>
        <p:blipFill>
          <a:blip r:embed="rId3"/>
          <a:stretch>
            <a:fillRect/>
          </a:stretch>
        </p:blipFill>
        <p:spPr>
          <a:xfrm>
            <a:off x="304800" y="990600"/>
            <a:ext cx="8305800" cy="4419600"/>
          </a:xfrm>
          <a:prstGeom prst="rect">
            <a:avLst/>
          </a:prstGeom>
          <a:ln w="50800">
            <a:solidFill>
              <a:srgbClr val="FFC000"/>
            </a:solidFill>
          </a:ln>
        </p:spPr>
      </p:pic>
    </p:spTree>
    <p:extLst>
      <p:ext uri="{BB962C8B-B14F-4D97-AF65-F5344CB8AC3E}">
        <p14:creationId xmlns:p14="http://schemas.microsoft.com/office/powerpoint/2010/main" val="27853467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57200" y="825948"/>
            <a:ext cx="8382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rPr>
              <a:t>For additional help on navigation, please access the Navigation Manual. It</a:t>
            </a:r>
            <a:r>
              <a:rPr kumimoji="0" lang="en-US" alt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altLang="en-US" sz="2400" b="0"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rPr>
              <a:t>s available on every BI Report (the last icon on the toolbar). </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3" name="Picture 2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76400"/>
            <a:ext cx="304800" cy="2955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685800" y="2693126"/>
            <a:ext cx="7772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rPr>
              <a:t>If you have additional questions, please contact Linda Moore at ext. 2234 or email @ </a:t>
            </a:r>
            <a:r>
              <a:rPr kumimoji="0" lang="en-US" altLang="en-US" b="0"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hlinkClick r:id="rId4"/>
              </a:rPr>
              <a:t>linda.moore@sru.edu</a:t>
            </a:r>
            <a:r>
              <a:rPr kumimoji="0" lang="en-US" altLang="en-US" b="0"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rPr>
              <a:t>. </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196717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902811" cy="410882"/>
          </a:xfrm>
          <a:prstGeom prst="rect">
            <a:avLst/>
          </a:prstGeom>
        </p:spPr>
        <p:txBody>
          <a:bodyPr wrap="none">
            <a:spAutoFit/>
          </a:bodyPr>
          <a:lstStyle/>
          <a:p>
            <a:pPr>
              <a:lnSpc>
                <a:spcPct val="115000"/>
              </a:lnSpc>
              <a:spcAft>
                <a:spcPts val="1000"/>
              </a:spcAft>
            </a:pPr>
            <a:r>
              <a:rPr lang="en-US" dirty="0" smtClean="0">
                <a:effectLst/>
                <a:latin typeface="Candara"/>
                <a:ea typeface="Calibri"/>
                <a:cs typeface="Times New Roman"/>
              </a:rPr>
              <a:t>Before:</a:t>
            </a:r>
            <a:endParaRPr lang="en-US" dirty="0">
              <a:effectLst/>
              <a:latin typeface="Calibri"/>
              <a:ea typeface="Calibri"/>
              <a:cs typeface="Times New Roman"/>
            </a:endParaRPr>
          </a:p>
        </p:txBody>
      </p:sp>
      <p:pic>
        <p:nvPicPr>
          <p:cNvPr id="3" name="Picture 2"/>
          <p:cNvPicPr/>
          <p:nvPr/>
        </p:nvPicPr>
        <p:blipFill>
          <a:blip r:embed="rId3"/>
          <a:stretch>
            <a:fillRect/>
          </a:stretch>
        </p:blipFill>
        <p:spPr>
          <a:xfrm>
            <a:off x="488887" y="685800"/>
            <a:ext cx="8229600" cy="5486400"/>
          </a:xfrm>
          <a:prstGeom prst="rect">
            <a:avLst/>
          </a:prstGeom>
          <a:ln w="50800">
            <a:solidFill>
              <a:srgbClr val="FFC000"/>
            </a:solidFill>
          </a:ln>
        </p:spPr>
      </p:pic>
    </p:spTree>
    <p:extLst>
      <p:ext uri="{BB962C8B-B14F-4D97-AF65-F5344CB8AC3E}">
        <p14:creationId xmlns:p14="http://schemas.microsoft.com/office/powerpoint/2010/main" val="22801289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152400"/>
            <a:ext cx="8610600" cy="1047979"/>
          </a:xfrm>
          <a:prstGeom prst="rect">
            <a:avLst/>
          </a:prstGeom>
        </p:spPr>
        <p:txBody>
          <a:bodyPr wrap="square">
            <a:spAutoFit/>
          </a:bodyPr>
          <a:lstStyle/>
          <a:p>
            <a:pPr>
              <a:lnSpc>
                <a:spcPct val="115000"/>
              </a:lnSpc>
            </a:pPr>
            <a:r>
              <a:rPr lang="en-US" b="1" dirty="0" smtClean="0">
                <a:effectLst/>
                <a:latin typeface="Candara"/>
                <a:ea typeface="Calibri"/>
                <a:cs typeface="Times New Roman"/>
              </a:rPr>
              <a:t>Example 1</a:t>
            </a:r>
            <a:r>
              <a:rPr lang="en-US" dirty="0" smtClean="0">
                <a:effectLst/>
                <a:latin typeface="Candara"/>
                <a:ea typeface="Calibri"/>
                <a:cs typeface="Times New Roman"/>
              </a:rPr>
              <a:t>:</a:t>
            </a:r>
            <a:endParaRPr lang="en-US" dirty="0" smtClean="0">
              <a:effectLst/>
              <a:latin typeface="Calibri"/>
              <a:ea typeface="Calibri"/>
              <a:cs typeface="Times New Roman"/>
            </a:endParaRPr>
          </a:p>
          <a:p>
            <a:pPr>
              <a:lnSpc>
                <a:spcPct val="115000"/>
              </a:lnSpc>
              <a:spcAft>
                <a:spcPts val="1000"/>
              </a:spcAft>
            </a:pPr>
            <a:r>
              <a:rPr lang="en-US" dirty="0" smtClean="0">
                <a:effectLst/>
                <a:latin typeface="Candara"/>
                <a:ea typeface="Calibri"/>
                <a:cs typeface="Times New Roman"/>
              </a:rPr>
              <a:t>To deactivate the Commitment Item Hierarchy using the fast filters select Commitment Item -&gt; Hierarchy -&gt; Deactivate.</a:t>
            </a:r>
            <a:endParaRPr lang="en-US" dirty="0">
              <a:effectLst/>
              <a:latin typeface="Calibri"/>
              <a:ea typeface="Calibri"/>
              <a:cs typeface="Times New Roman"/>
            </a:endParaRPr>
          </a:p>
        </p:txBody>
      </p:sp>
      <p:pic>
        <p:nvPicPr>
          <p:cNvPr id="4" name="Picture 3"/>
          <p:cNvPicPr/>
          <p:nvPr/>
        </p:nvPicPr>
        <p:blipFill>
          <a:blip r:embed="rId3"/>
          <a:stretch>
            <a:fillRect/>
          </a:stretch>
        </p:blipFill>
        <p:spPr>
          <a:xfrm>
            <a:off x="228600" y="1295400"/>
            <a:ext cx="8686800" cy="5334000"/>
          </a:xfrm>
          <a:prstGeom prst="rect">
            <a:avLst/>
          </a:prstGeom>
          <a:ln w="50800">
            <a:solidFill>
              <a:srgbClr val="FFC000"/>
            </a:solidFill>
          </a:ln>
        </p:spPr>
      </p:pic>
    </p:spTree>
    <p:extLst>
      <p:ext uri="{BB962C8B-B14F-4D97-AF65-F5344CB8AC3E}">
        <p14:creationId xmlns:p14="http://schemas.microsoft.com/office/powerpoint/2010/main" val="38860845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47751"/>
            <a:ext cx="856325" cy="392159"/>
          </a:xfrm>
          <a:prstGeom prst="rect">
            <a:avLst/>
          </a:prstGeom>
        </p:spPr>
        <p:txBody>
          <a:bodyPr wrap="none">
            <a:spAutoFit/>
          </a:bodyPr>
          <a:lstStyle/>
          <a:p>
            <a:pPr>
              <a:lnSpc>
                <a:spcPct val="115000"/>
              </a:lnSpc>
              <a:spcAft>
                <a:spcPts val="1000"/>
              </a:spcAft>
            </a:pPr>
            <a:r>
              <a:rPr lang="en-US" dirty="0" smtClean="0">
                <a:effectLst/>
                <a:latin typeface="Candara"/>
                <a:ea typeface="Calibri"/>
                <a:cs typeface="Times New Roman"/>
              </a:rPr>
              <a:t>Result:</a:t>
            </a:r>
            <a:endParaRPr lang="en-US" dirty="0">
              <a:effectLst/>
              <a:latin typeface="Calibri"/>
              <a:ea typeface="Calibri"/>
              <a:cs typeface="Times New Roman"/>
            </a:endParaRPr>
          </a:p>
        </p:txBody>
      </p:sp>
      <p:pic>
        <p:nvPicPr>
          <p:cNvPr id="3" name="Picture 2"/>
          <p:cNvPicPr/>
          <p:nvPr/>
        </p:nvPicPr>
        <p:blipFill>
          <a:blip r:embed="rId3"/>
          <a:stretch>
            <a:fillRect/>
          </a:stretch>
        </p:blipFill>
        <p:spPr>
          <a:xfrm>
            <a:off x="152400" y="762000"/>
            <a:ext cx="8610600" cy="5486400"/>
          </a:xfrm>
          <a:prstGeom prst="rect">
            <a:avLst/>
          </a:prstGeom>
          <a:ln w="50800">
            <a:solidFill>
              <a:srgbClr val="FFC000"/>
            </a:solidFill>
          </a:ln>
        </p:spPr>
      </p:pic>
    </p:spTree>
    <p:extLst>
      <p:ext uri="{BB962C8B-B14F-4D97-AF65-F5344CB8AC3E}">
        <p14:creationId xmlns:p14="http://schemas.microsoft.com/office/powerpoint/2010/main" val="16165712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96501"/>
            <a:ext cx="8153400" cy="1366528"/>
          </a:xfrm>
          <a:prstGeom prst="rect">
            <a:avLst/>
          </a:prstGeom>
        </p:spPr>
        <p:txBody>
          <a:bodyPr wrap="square">
            <a:spAutoFit/>
          </a:bodyPr>
          <a:lstStyle/>
          <a:p>
            <a:pPr>
              <a:lnSpc>
                <a:spcPct val="115000"/>
              </a:lnSpc>
            </a:pPr>
            <a:r>
              <a:rPr lang="en-US" b="1" dirty="0" smtClean="0">
                <a:effectLst/>
                <a:latin typeface="Candara"/>
                <a:ea typeface="Calibri"/>
                <a:cs typeface="Times New Roman"/>
              </a:rPr>
              <a:t>Example 2</a:t>
            </a:r>
            <a:r>
              <a:rPr lang="en-US" dirty="0" smtClean="0">
                <a:effectLst/>
                <a:latin typeface="Candara"/>
                <a:ea typeface="Calibri"/>
                <a:cs typeface="Times New Roman"/>
              </a:rPr>
              <a:t>: </a:t>
            </a:r>
            <a:endParaRPr lang="en-US" dirty="0" smtClean="0">
              <a:effectLst/>
              <a:latin typeface="Calibri"/>
              <a:ea typeface="Calibri"/>
              <a:cs typeface="Times New Roman"/>
            </a:endParaRPr>
          </a:p>
          <a:p>
            <a:pPr>
              <a:lnSpc>
                <a:spcPct val="115000"/>
              </a:lnSpc>
            </a:pPr>
            <a:r>
              <a:rPr lang="en-US" dirty="0" smtClean="0">
                <a:effectLst/>
                <a:latin typeface="Candara"/>
                <a:ea typeface="Calibri"/>
                <a:cs typeface="Times New Roman"/>
              </a:rPr>
              <a:t>To activate the Commitment Item Hierarchy using the context menu, right-click on Commitment Item -&gt; Select Hierarchy </a:t>
            </a:r>
            <a:endParaRPr lang="en-US" dirty="0" smtClean="0">
              <a:effectLst/>
              <a:latin typeface="Calibri"/>
              <a:ea typeface="Calibri"/>
              <a:cs typeface="Times New Roman"/>
            </a:endParaRPr>
          </a:p>
          <a:p>
            <a:pPr>
              <a:lnSpc>
                <a:spcPct val="115000"/>
              </a:lnSpc>
              <a:spcAft>
                <a:spcPts val="1000"/>
              </a:spcAft>
            </a:pPr>
            <a:r>
              <a:rPr lang="en-US" dirty="0" smtClean="0">
                <a:effectLst/>
                <a:latin typeface="Candara"/>
                <a:ea typeface="Calibri"/>
                <a:cs typeface="Times New Roman"/>
              </a:rPr>
              <a:t>-&gt; Select Hierarchy Active.</a:t>
            </a:r>
            <a:endParaRPr lang="en-US" dirty="0">
              <a:effectLst/>
              <a:latin typeface="Calibri"/>
              <a:ea typeface="Calibri"/>
              <a:cs typeface="Times New Roman"/>
            </a:endParaRPr>
          </a:p>
        </p:txBody>
      </p:sp>
      <p:pic>
        <p:nvPicPr>
          <p:cNvPr id="3" name="Picture 2"/>
          <p:cNvPicPr/>
          <p:nvPr/>
        </p:nvPicPr>
        <p:blipFill>
          <a:blip r:embed="rId3"/>
          <a:stretch>
            <a:fillRect/>
          </a:stretch>
        </p:blipFill>
        <p:spPr>
          <a:xfrm>
            <a:off x="457200" y="1905000"/>
            <a:ext cx="8305800" cy="4648200"/>
          </a:xfrm>
          <a:prstGeom prst="rect">
            <a:avLst/>
          </a:prstGeom>
          <a:ln w="50800">
            <a:solidFill>
              <a:srgbClr val="FFC000"/>
            </a:solidFill>
          </a:ln>
        </p:spPr>
      </p:pic>
    </p:spTree>
    <p:extLst>
      <p:ext uri="{BB962C8B-B14F-4D97-AF65-F5344CB8AC3E}">
        <p14:creationId xmlns:p14="http://schemas.microsoft.com/office/powerpoint/2010/main" val="41279105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73539"/>
            <a:ext cx="856325" cy="369332"/>
          </a:xfrm>
          <a:prstGeom prst="rect">
            <a:avLst/>
          </a:prstGeom>
        </p:spPr>
        <p:txBody>
          <a:bodyPr wrap="none">
            <a:spAutoFit/>
          </a:bodyPr>
          <a:lstStyle/>
          <a:p>
            <a:r>
              <a:rPr lang="en-US" dirty="0" smtClean="0">
                <a:effectLst/>
                <a:latin typeface="Candara"/>
                <a:ea typeface="Calibri"/>
                <a:cs typeface="Times New Roman"/>
              </a:rPr>
              <a:t>Result:</a:t>
            </a:r>
            <a:endParaRPr lang="en-US" dirty="0"/>
          </a:p>
        </p:txBody>
      </p:sp>
      <p:pic>
        <p:nvPicPr>
          <p:cNvPr id="3" name="Picture 2"/>
          <p:cNvPicPr/>
          <p:nvPr/>
        </p:nvPicPr>
        <p:blipFill>
          <a:blip r:embed="rId3"/>
          <a:stretch>
            <a:fillRect/>
          </a:stretch>
        </p:blipFill>
        <p:spPr>
          <a:xfrm>
            <a:off x="380246" y="914400"/>
            <a:ext cx="8382000" cy="4648200"/>
          </a:xfrm>
          <a:prstGeom prst="rect">
            <a:avLst/>
          </a:prstGeom>
          <a:ln w="50800">
            <a:solidFill>
              <a:srgbClr val="FFC000"/>
            </a:solidFill>
          </a:ln>
        </p:spPr>
      </p:pic>
    </p:spTree>
    <p:extLst>
      <p:ext uri="{BB962C8B-B14F-4D97-AF65-F5344CB8AC3E}">
        <p14:creationId xmlns:p14="http://schemas.microsoft.com/office/powerpoint/2010/main" val="36747745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ummer">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TC101972873[[fn=Summer]]</Template>
  <TotalTime>1596</TotalTime>
  <Words>1314</Words>
  <Application>Microsoft Office PowerPoint</Application>
  <PresentationFormat>On-screen Show (4:3)</PresentationFormat>
  <Paragraphs>162</Paragraphs>
  <Slides>44</Slides>
  <Notes>44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Summer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SRU</dc:creator>
  <cp:lastModifiedBy>SRU</cp:lastModifiedBy>
  <cp:revision>17</cp:revision>
  <dcterms:created xsi:type="dcterms:W3CDTF">2014-09-30T12:27:31Z</dcterms:created>
  <dcterms:modified xsi:type="dcterms:W3CDTF">2014-10-02T13:45:07Z</dcterms:modified>
</cp:coreProperties>
</file>