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74" r:id="rId2"/>
    <p:sldId id="273" r:id="rId3"/>
    <p:sldId id="258" r:id="rId4"/>
    <p:sldId id="259" r:id="rId5"/>
    <p:sldId id="260" r:id="rId6"/>
    <p:sldId id="262" r:id="rId7"/>
    <p:sldId id="278" r:id="rId8"/>
    <p:sldId id="280" r:id="rId9"/>
    <p:sldId id="281" r:id="rId10"/>
    <p:sldId id="264" r:id="rId11"/>
    <p:sldId id="265" r:id="rId12"/>
    <p:sldId id="269" r:id="rId13"/>
    <p:sldId id="271" r:id="rId14"/>
    <p:sldId id="270" r:id="rId15"/>
    <p:sldId id="284" r:id="rId16"/>
    <p:sldId id="285" r:id="rId17"/>
    <p:sldId id="283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49"/>
    <a:srgbClr val="006847"/>
    <a:srgbClr val="105040"/>
    <a:srgbClr val="005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61E600-ED99-8745-F09F-EE7513E9BB51}" v="317" dt="2026-08-25T15:58:09.711"/>
    <p1510:client id="{5A39A072-E516-DB7D-94E3-51D8B160AF66}" v="20" dt="2026-08-26T13:25:36.712"/>
    <p1510:client id="{5D6D7CE7-7EB4-86EA-F84A-7D57D909E6C2}" v="354" dt="2026-08-24T19:57:42.269"/>
    <p1510:client id="{98A1DC18-225A-689D-6554-9758A3165226}" v="72" dt="2026-08-25T13:09:20.537"/>
    <p1510:client id="{E609C94F-F3B7-963B-9D64-B604E1281B37}" v="44" dt="2026-08-25T17:13:18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ru365edu-my.sharepoint.com/personal/sru_publicrelations_sru_edu/Documents/Presentation_Doughnu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ru365edu-my.sharepoint.com/personal/sru_publicrelations_sru_edu/Documents/Presentation_Line%20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ru365edu-my.sharepoint.com/personal/sru_publicrelations_sru_edu/Documents/Presentation_ColumnCluster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tx>
            <c:v>Stats</c:v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E2-4CE1-B51F-2780602C8B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E2-4CE1-B51F-2780602C8BD5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3E2-4CE1-B51F-2780602C8BD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3E2-4CE1-B51F-2780602C8BD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1E-45A2-80F4-6E69DF5478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561838293767726"/>
          <c:y val="0.89466304310606692"/>
          <c:w val="0.70987302501453464"/>
          <c:h val="8.60860970279228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6673912231564992"/>
          <c:y val="3.5495433638745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1B-41C1-913F-DE8DCC3600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1B-41C1-913F-DE8DCC3600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FFFF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51B-41C1-913F-DE8DCC3600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5615680"/>
        <c:axId val="1735620000"/>
      </c:lineChart>
      <c:catAx>
        <c:axId val="173561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5620000"/>
        <c:crosses val="autoZero"/>
        <c:auto val="1"/>
        <c:lblAlgn val="ctr"/>
        <c:lblOffset val="100"/>
        <c:noMultiLvlLbl val="0"/>
      </c:catAx>
      <c:valAx>
        <c:axId val="173562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5615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7-4D74-8E33-6079E9AD2CF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67-4D74-8E33-6079E9AD2CF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67-4D74-8E33-6079E9AD2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6456320"/>
        <c:axId val="1736451040"/>
      </c:barChart>
      <c:catAx>
        <c:axId val="1736456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6451040"/>
        <c:crosses val="autoZero"/>
        <c:auto val="1"/>
        <c:lblAlgn val="ctr"/>
        <c:lblOffset val="100"/>
        <c:noMultiLvlLbl val="0"/>
      </c:catAx>
      <c:valAx>
        <c:axId val="1736451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6456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FFFF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DEDC-94AA-4B13-9BE9-013EE1F62807}" type="datetimeFigureOut"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AE5D0-996F-4D19-9807-DEF087EB4B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7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helpdesk@sru.edu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websupport@sru.ed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277923-37D3-F7CE-2935-1DE1BB956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169687F-39B6-A3E7-9AD2-D2C20BA4547F}"/>
              </a:ext>
            </a:extLst>
          </p:cNvPr>
          <p:cNvSpPr txBox="1">
            <a:spLocks/>
          </p:cNvSpPr>
          <p:nvPr/>
        </p:nvSpPr>
        <p:spPr>
          <a:xfrm>
            <a:off x="1524000" y="4967528"/>
            <a:ext cx="9144000" cy="78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>
                <a:solidFill>
                  <a:srgbClr val="FFC000"/>
                </a:solidFill>
                <a:latin typeface="Avenir Next LT Pro"/>
              </a:rPr>
              <a:t>Presentation Title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97561D7-842B-27CE-562D-C66BD5CD387D}"/>
              </a:ext>
            </a:extLst>
          </p:cNvPr>
          <p:cNvSpPr txBox="1">
            <a:spLocks/>
          </p:cNvSpPr>
          <p:nvPr/>
        </p:nvSpPr>
        <p:spPr>
          <a:xfrm>
            <a:off x="1524000" y="5683396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Here is where your presentation begins </a:t>
            </a:r>
            <a:endParaRPr lang="en-US" dirty="0">
              <a:solidFill>
                <a:schemeClr val="bg1"/>
              </a:solidFill>
              <a:latin typeface="Aptos" panose="02110004020202020204"/>
            </a:endParaRPr>
          </a:p>
          <a:p>
            <a:pPr marL="0" indent="0" algn="ctr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Presenter's </a:t>
            </a:r>
            <a:r>
              <a:rPr lang="en-US" dirty="0">
                <a:solidFill>
                  <a:schemeClr val="bg1"/>
                </a:solidFill>
                <a:latin typeface="Avenir Next LT Pro"/>
              </a:rPr>
              <a:t>Name</a:t>
            </a:r>
            <a:endParaRPr lang="en-US">
              <a:solidFill>
                <a:schemeClr val="bg1"/>
              </a:solidFill>
              <a:latin typeface="Aptos" panose="02110004020202020204"/>
            </a:endParaRPr>
          </a:p>
        </p:txBody>
      </p:sp>
      <p:pic>
        <p:nvPicPr>
          <p:cNvPr id="12" name="Picture 11" descr="A black and white logo with a tower&#10;&#10;AI-generated content may be incorrect.">
            <a:extLst>
              <a:ext uri="{FF2B5EF4-FFF2-40B4-BE49-F238E27FC236}">
                <a16:creationId xmlns:a16="http://schemas.microsoft.com/office/drawing/2014/main" id="{BC2D4047-820E-C31F-0E6D-5A9561030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5362" y="1178742"/>
            <a:ext cx="2762594" cy="27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95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BCF32-D23E-7C2C-FE81-568523397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41959" cy="3959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Explain the message you are trying to get across. Include small facts and pictures to go along with that information.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 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30E00F-DD98-B1C2-4F05-FA76A7832BE5}"/>
              </a:ext>
            </a:extLst>
          </p:cNvPr>
          <p:cNvSpPr/>
          <p:nvPr/>
        </p:nvSpPr>
        <p:spPr>
          <a:xfrm>
            <a:off x="6459467" y="1276071"/>
            <a:ext cx="4892811" cy="4306718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4D0A20F9-0267-8A9F-B817-4DDAEC860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1B8F816-CCC3-59E1-541E-C799F54ECB52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BB45B6-5361-4715-6440-645230545C6A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Introduction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0BB881-91D1-41B0-3B7F-187870EBA551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021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BCF32-D23E-7C2C-FE81-568523397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7692" y="1543403"/>
            <a:ext cx="5141959" cy="39593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Explain the message you are trying to get across. Include small facts and pictures to go along with that information.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 </a:t>
            </a:r>
          </a:p>
        </p:txBody>
      </p:sp>
      <p:pic>
        <p:nvPicPr>
          <p:cNvPr id="7" name="Picture 6" descr="A black and white logo&#10;&#10;AI-generated content may be incorrect.">
            <a:extLst>
              <a:ext uri="{FF2B5EF4-FFF2-40B4-BE49-F238E27FC236}">
                <a16:creationId xmlns:a16="http://schemas.microsoft.com/office/drawing/2014/main" id="{4D0A20F9-0267-8A9F-B817-4DDAEC860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3AA9188-C6E2-9203-7B40-2B48C94FB42B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DA7948-9B7A-8DF1-184A-C68F651E1666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Introduction</a:t>
            </a: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DF6A05-EF3E-EC80-D35E-1B71DA33A53A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B19F76-7917-E063-876D-2CFDC492AE61}"/>
              </a:ext>
            </a:extLst>
          </p:cNvPr>
          <p:cNvSpPr/>
          <p:nvPr/>
        </p:nvSpPr>
        <p:spPr>
          <a:xfrm>
            <a:off x="839213" y="1292198"/>
            <a:ext cx="4892811" cy="4306718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3222409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9459;p128">
            <a:extLst>
              <a:ext uri="{FF2B5EF4-FFF2-40B4-BE49-F238E27FC236}">
                <a16:creationId xmlns:a16="http://schemas.microsoft.com/office/drawing/2014/main" id="{0ED00FD4-6FC9-7E0C-1FD3-799BD71C7E81}"/>
              </a:ext>
            </a:extLst>
          </p:cNvPr>
          <p:cNvGrpSpPr/>
          <p:nvPr/>
        </p:nvGrpSpPr>
        <p:grpSpPr>
          <a:xfrm>
            <a:off x="1500692" y="1968301"/>
            <a:ext cx="9189974" cy="3905755"/>
            <a:chOff x="3504470" y="1286935"/>
            <a:chExt cx="1561911" cy="708581"/>
          </a:xfrm>
        </p:grpSpPr>
        <p:grpSp>
          <p:nvGrpSpPr>
            <p:cNvPr id="11" name="Google Shape;9460;p128">
              <a:extLst>
                <a:ext uri="{FF2B5EF4-FFF2-40B4-BE49-F238E27FC236}">
                  <a16:creationId xmlns:a16="http://schemas.microsoft.com/office/drawing/2014/main" id="{9FD547DC-763A-AFFB-7B50-18367F56EDC7}"/>
                </a:ext>
              </a:extLst>
            </p:cNvPr>
            <p:cNvGrpSpPr/>
            <p:nvPr/>
          </p:nvGrpSpPr>
          <p:grpSpPr>
            <a:xfrm>
              <a:off x="3694256" y="1647624"/>
              <a:ext cx="1372125" cy="742"/>
              <a:chOff x="3694256" y="1647624"/>
              <a:chExt cx="1372125" cy="742"/>
            </a:xfrm>
          </p:grpSpPr>
          <p:cxnSp>
            <p:nvCxnSpPr>
              <p:cNvPr id="28" name="Google Shape;9461;p128">
                <a:extLst>
                  <a:ext uri="{FF2B5EF4-FFF2-40B4-BE49-F238E27FC236}">
                    <a16:creationId xmlns:a16="http://schemas.microsoft.com/office/drawing/2014/main" id="{055178D8-23A1-7FCE-DCEC-F655DF6A1650}"/>
                  </a:ext>
                </a:extLst>
              </p:cNvPr>
              <p:cNvCxnSpPr>
                <a:endCxn id="9462" idx="2"/>
              </p:cNvCxnSpPr>
              <p:nvPr/>
            </p:nvCxnSpPr>
            <p:spPr>
              <a:xfrm>
                <a:off x="4414181" y="1648366"/>
                <a:ext cx="1734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9463;p128">
                <a:extLst>
                  <a:ext uri="{FF2B5EF4-FFF2-40B4-BE49-F238E27FC236}">
                    <a16:creationId xmlns:a16="http://schemas.microsoft.com/office/drawing/2014/main" id="{74EFA444-20B2-B506-D0F0-78BB363063BC}"/>
                  </a:ext>
                </a:extLst>
              </p:cNvPr>
              <p:cNvCxnSpPr/>
              <p:nvPr/>
            </p:nvCxnSpPr>
            <p:spPr>
              <a:xfrm>
                <a:off x="4052800" y="1647624"/>
                <a:ext cx="169481" cy="688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9464;p128">
                <a:extLst>
                  <a:ext uri="{FF2B5EF4-FFF2-40B4-BE49-F238E27FC236}">
                    <a16:creationId xmlns:a16="http://schemas.microsoft.com/office/drawing/2014/main" id="{32B7A0DF-1455-FB30-2874-8F2A0C588C15}"/>
                  </a:ext>
                </a:extLst>
              </p:cNvPr>
              <p:cNvCxnSpPr/>
              <p:nvPr/>
            </p:nvCxnSpPr>
            <p:spPr>
              <a:xfrm>
                <a:off x="3694256" y="1648312"/>
                <a:ext cx="1734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9465;p128">
                <a:extLst>
                  <a:ext uri="{FF2B5EF4-FFF2-40B4-BE49-F238E27FC236}">
                    <a16:creationId xmlns:a16="http://schemas.microsoft.com/office/drawing/2014/main" id="{6760FCB8-2B8D-A47D-0216-E336EC1C9F7A}"/>
                  </a:ext>
                </a:extLst>
              </p:cNvPr>
              <p:cNvCxnSpPr>
                <a:stCxn id="9462" idx="6"/>
              </p:cNvCxnSpPr>
              <p:nvPr/>
            </p:nvCxnSpPr>
            <p:spPr>
              <a:xfrm>
                <a:off x="4775381" y="1648366"/>
                <a:ext cx="291000" cy="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grpSp>
          <p:nvGrpSpPr>
            <p:cNvPr id="12" name="Google Shape;9466;p128">
              <a:extLst>
                <a:ext uri="{FF2B5EF4-FFF2-40B4-BE49-F238E27FC236}">
                  <a16:creationId xmlns:a16="http://schemas.microsoft.com/office/drawing/2014/main" id="{DF9D901A-F963-180E-0A11-EED081F8505D}"/>
                </a:ext>
              </a:extLst>
            </p:cNvPr>
            <p:cNvGrpSpPr/>
            <p:nvPr/>
          </p:nvGrpSpPr>
          <p:grpSpPr>
            <a:xfrm>
              <a:off x="3541400" y="1286935"/>
              <a:ext cx="286500" cy="272915"/>
              <a:chOff x="3541400" y="1286935"/>
              <a:chExt cx="286500" cy="272915"/>
            </a:xfrm>
          </p:grpSpPr>
          <p:cxnSp>
            <p:nvCxnSpPr>
              <p:cNvPr id="26" name="Google Shape;9467;p128">
                <a:extLst>
                  <a:ext uri="{FF2B5EF4-FFF2-40B4-BE49-F238E27FC236}">
                    <a16:creationId xmlns:a16="http://schemas.microsoft.com/office/drawing/2014/main" id="{F0A1C89A-6E1B-B2D7-107E-AA5BEE2FE7CE}"/>
                  </a:ext>
                </a:extLst>
              </p:cNvPr>
              <p:cNvCxnSpPr/>
              <p:nvPr/>
            </p:nvCxnSpPr>
            <p:spPr>
              <a:xfrm rot="10800000">
                <a:off x="3600563" y="1386750"/>
                <a:ext cx="0" cy="1731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7" name="Google Shape;9468;p128">
                <a:extLst>
                  <a:ext uri="{FF2B5EF4-FFF2-40B4-BE49-F238E27FC236}">
                    <a16:creationId xmlns:a16="http://schemas.microsoft.com/office/drawing/2014/main" id="{7EC19EEC-417B-C915-C157-D82F73B25186}"/>
                  </a:ext>
                </a:extLst>
              </p:cNvPr>
              <p:cNvSpPr/>
              <p:nvPr/>
            </p:nvSpPr>
            <p:spPr>
              <a:xfrm>
                <a:off x="3541400" y="1286935"/>
                <a:ext cx="286500" cy="99900"/>
              </a:xfrm>
              <a:prstGeom prst="rect">
                <a:avLst/>
              </a:prstGeom>
              <a:solidFill>
                <a:srgbClr val="006847">
                  <a:alpha val="70000"/>
                </a:srgbClr>
              </a:solidFill>
              <a:ln w="2857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>
                    <a:solidFill>
                      <a:schemeClr val="bg1"/>
                    </a:solidFill>
                    <a:latin typeface="Avenir Next LT Pro"/>
                  </a:rPr>
                  <a:t>Text Here</a:t>
                </a:r>
              </a:p>
            </p:txBody>
          </p:sp>
        </p:grpSp>
        <p:sp>
          <p:nvSpPr>
            <p:cNvPr id="13" name="Google Shape;9469;p128">
              <a:extLst>
                <a:ext uri="{FF2B5EF4-FFF2-40B4-BE49-F238E27FC236}">
                  <a16:creationId xmlns:a16="http://schemas.microsoft.com/office/drawing/2014/main" id="{02E3E84B-3180-91D5-C264-705201EB7EDC}"/>
                </a:ext>
              </a:extLst>
            </p:cNvPr>
            <p:cNvSpPr/>
            <p:nvPr/>
          </p:nvSpPr>
          <p:spPr>
            <a:xfrm>
              <a:off x="3504470" y="1562722"/>
              <a:ext cx="187800" cy="187800"/>
            </a:xfrm>
            <a:prstGeom prst="ellipse">
              <a:avLst/>
            </a:prstGeom>
            <a:solidFill>
              <a:srgbClr val="006847">
                <a:alpha val="70000"/>
              </a:srgbClr>
            </a:solidFill>
            <a:ln w="2857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solidFill>
                    <a:schemeClr val="bg1"/>
                  </a:solidFill>
                  <a:latin typeface="Avenir Next LT Pro"/>
                </a:rPr>
                <a:t>Step 1</a:t>
              </a:r>
              <a:endParaRPr lang="en-US">
                <a:solidFill>
                  <a:schemeClr val="bg1"/>
                </a:solidFill>
                <a:latin typeface="Avenir Next LT Pro"/>
                <a:cs typeface="Arial" panose="020B0604020202020204" pitchFamily="34" charset="0"/>
              </a:endParaRPr>
            </a:p>
          </p:txBody>
        </p:sp>
        <p:sp>
          <p:nvSpPr>
            <p:cNvPr id="14" name="Google Shape;9470;p128">
              <a:extLst>
                <a:ext uri="{FF2B5EF4-FFF2-40B4-BE49-F238E27FC236}">
                  <a16:creationId xmlns:a16="http://schemas.microsoft.com/office/drawing/2014/main" id="{59DD5141-5C92-95DA-CA33-B393C0B31089}"/>
                </a:ext>
              </a:extLst>
            </p:cNvPr>
            <p:cNvSpPr/>
            <p:nvPr/>
          </p:nvSpPr>
          <p:spPr>
            <a:xfrm>
              <a:off x="3865507" y="1569959"/>
              <a:ext cx="187800" cy="187800"/>
            </a:xfrm>
            <a:prstGeom prst="ellipse">
              <a:avLst/>
            </a:prstGeom>
            <a:solidFill>
              <a:srgbClr val="006847">
                <a:alpha val="70000"/>
              </a:srgbClr>
            </a:solidFill>
            <a:ln w="2857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solidFill>
                    <a:schemeClr val="bg1"/>
                  </a:solidFill>
                  <a:latin typeface="Avenir Next LT Pro"/>
                </a:rPr>
                <a:t>Step 2</a:t>
              </a:r>
              <a:endParaRPr lang="en-US">
                <a:solidFill>
                  <a:schemeClr val="bg1"/>
                </a:solidFill>
                <a:latin typeface="Avenir Next LT Pro"/>
                <a:cs typeface="Arial" panose="020B0604020202020204" pitchFamily="34" charset="0"/>
              </a:endParaRPr>
            </a:p>
          </p:txBody>
        </p:sp>
        <p:grpSp>
          <p:nvGrpSpPr>
            <p:cNvPr id="15" name="Google Shape;9471;p128">
              <a:extLst>
                <a:ext uri="{FF2B5EF4-FFF2-40B4-BE49-F238E27FC236}">
                  <a16:creationId xmlns:a16="http://schemas.microsoft.com/office/drawing/2014/main" id="{46CE782D-98BB-5AA4-71BC-308630554728}"/>
                </a:ext>
              </a:extLst>
            </p:cNvPr>
            <p:cNvGrpSpPr/>
            <p:nvPr/>
          </p:nvGrpSpPr>
          <p:grpSpPr>
            <a:xfrm>
              <a:off x="3902952" y="1754771"/>
              <a:ext cx="286500" cy="238895"/>
              <a:chOff x="3902952" y="1754771"/>
              <a:chExt cx="286500" cy="238895"/>
            </a:xfrm>
          </p:grpSpPr>
          <p:cxnSp>
            <p:nvCxnSpPr>
              <p:cNvPr id="24" name="Google Shape;9472;p128">
                <a:extLst>
                  <a:ext uri="{FF2B5EF4-FFF2-40B4-BE49-F238E27FC236}">
                    <a16:creationId xmlns:a16="http://schemas.microsoft.com/office/drawing/2014/main" id="{67A5DB73-1390-9244-B4F0-A8CC62C6F694}"/>
                  </a:ext>
                </a:extLst>
              </p:cNvPr>
              <p:cNvCxnSpPr/>
              <p:nvPr/>
            </p:nvCxnSpPr>
            <p:spPr>
              <a:xfrm flipV="1">
                <a:off x="3962338" y="1754771"/>
                <a:ext cx="0" cy="140853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5" name="Google Shape;9473;p128">
                <a:extLst>
                  <a:ext uri="{FF2B5EF4-FFF2-40B4-BE49-F238E27FC236}">
                    <a16:creationId xmlns:a16="http://schemas.microsoft.com/office/drawing/2014/main" id="{40DA2592-9E61-4019-0AFB-BC98DA7A7024}"/>
                  </a:ext>
                </a:extLst>
              </p:cNvPr>
              <p:cNvSpPr/>
              <p:nvPr/>
            </p:nvSpPr>
            <p:spPr>
              <a:xfrm>
                <a:off x="3902952" y="1893766"/>
                <a:ext cx="286500" cy="99900"/>
              </a:xfrm>
              <a:prstGeom prst="rect">
                <a:avLst/>
              </a:prstGeom>
              <a:solidFill>
                <a:srgbClr val="006847">
                  <a:alpha val="70000"/>
                </a:srgbClr>
              </a:solidFill>
              <a:ln w="2857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>
                    <a:solidFill>
                      <a:schemeClr val="bg1"/>
                    </a:solidFill>
                    <a:latin typeface="Avenir Next LT Pro"/>
                  </a:rPr>
                  <a:t>Text Here</a:t>
                </a:r>
                <a:endParaRPr lang="en-US">
                  <a:solidFill>
                    <a:schemeClr val="bg1"/>
                  </a:solidFill>
                  <a:latin typeface="Avenir Next LT Pro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6" name="Google Shape;9474;p128">
              <a:extLst>
                <a:ext uri="{FF2B5EF4-FFF2-40B4-BE49-F238E27FC236}">
                  <a16:creationId xmlns:a16="http://schemas.microsoft.com/office/drawing/2014/main" id="{7382FFDC-FC6E-D76A-B2AB-551222E16C87}"/>
                </a:ext>
              </a:extLst>
            </p:cNvPr>
            <p:cNvGrpSpPr/>
            <p:nvPr/>
          </p:nvGrpSpPr>
          <p:grpSpPr>
            <a:xfrm>
              <a:off x="4264766" y="1286935"/>
              <a:ext cx="286500" cy="272915"/>
              <a:chOff x="4264766" y="1286935"/>
              <a:chExt cx="286500" cy="272915"/>
            </a:xfrm>
          </p:grpSpPr>
          <p:cxnSp>
            <p:nvCxnSpPr>
              <p:cNvPr id="22" name="Google Shape;9475;p128">
                <a:extLst>
                  <a:ext uri="{FF2B5EF4-FFF2-40B4-BE49-F238E27FC236}">
                    <a16:creationId xmlns:a16="http://schemas.microsoft.com/office/drawing/2014/main" id="{9EF07995-0176-BDC7-9181-119EC4C2FFF0}"/>
                  </a:ext>
                </a:extLst>
              </p:cNvPr>
              <p:cNvCxnSpPr/>
              <p:nvPr/>
            </p:nvCxnSpPr>
            <p:spPr>
              <a:xfrm rot="10800000">
                <a:off x="4323938" y="1386750"/>
                <a:ext cx="0" cy="173100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3" name="Google Shape;9476;p128">
                <a:extLst>
                  <a:ext uri="{FF2B5EF4-FFF2-40B4-BE49-F238E27FC236}">
                    <a16:creationId xmlns:a16="http://schemas.microsoft.com/office/drawing/2014/main" id="{30F4D41A-57E2-4920-F73E-F60F6D16103E}"/>
                  </a:ext>
                </a:extLst>
              </p:cNvPr>
              <p:cNvSpPr/>
              <p:nvPr/>
            </p:nvSpPr>
            <p:spPr>
              <a:xfrm>
                <a:off x="4264766" y="1286935"/>
                <a:ext cx="286500" cy="99900"/>
              </a:xfrm>
              <a:prstGeom prst="rect">
                <a:avLst/>
              </a:prstGeom>
              <a:solidFill>
                <a:srgbClr val="006847">
                  <a:alpha val="70000"/>
                </a:srgbClr>
              </a:solidFill>
              <a:ln w="2857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>
                    <a:solidFill>
                      <a:schemeClr val="bg1"/>
                    </a:solidFill>
                    <a:latin typeface="Avenir Next LT Pro"/>
                  </a:rPr>
                  <a:t>Text Here</a:t>
                </a:r>
              </a:p>
            </p:txBody>
          </p:sp>
        </p:grpSp>
        <p:sp>
          <p:nvSpPr>
            <p:cNvPr id="17" name="Google Shape;9477;p128">
              <a:extLst>
                <a:ext uri="{FF2B5EF4-FFF2-40B4-BE49-F238E27FC236}">
                  <a16:creationId xmlns:a16="http://schemas.microsoft.com/office/drawing/2014/main" id="{38863F4E-D40B-1B04-8BB5-E20B0D061505}"/>
                </a:ext>
              </a:extLst>
            </p:cNvPr>
            <p:cNvSpPr/>
            <p:nvPr/>
          </p:nvSpPr>
          <p:spPr>
            <a:xfrm>
              <a:off x="4226544" y="1562722"/>
              <a:ext cx="187800" cy="187800"/>
            </a:xfrm>
            <a:prstGeom prst="ellipse">
              <a:avLst/>
            </a:prstGeom>
            <a:solidFill>
              <a:srgbClr val="006847">
                <a:alpha val="70000"/>
              </a:srgbClr>
            </a:solidFill>
            <a:ln w="2857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solidFill>
                    <a:schemeClr val="bg1"/>
                  </a:solidFill>
                  <a:latin typeface="Avenir Next LT Pro"/>
                </a:rPr>
                <a:t>Step 3</a:t>
              </a:r>
              <a:endParaRPr lang="en-US">
                <a:solidFill>
                  <a:schemeClr val="bg1"/>
                </a:solidFill>
                <a:latin typeface="Avenir Next LT Pro"/>
                <a:cs typeface="Arial" panose="020B0604020202020204" pitchFamily="34" charset="0"/>
              </a:endParaRPr>
            </a:p>
          </p:txBody>
        </p:sp>
        <p:sp>
          <p:nvSpPr>
            <p:cNvPr id="18" name="Google Shape;9462;p128">
              <a:extLst>
                <a:ext uri="{FF2B5EF4-FFF2-40B4-BE49-F238E27FC236}">
                  <a16:creationId xmlns:a16="http://schemas.microsoft.com/office/drawing/2014/main" id="{B14483A0-5B1F-152E-EDA1-8330D8D8C3CB}"/>
                </a:ext>
              </a:extLst>
            </p:cNvPr>
            <p:cNvSpPr/>
            <p:nvPr/>
          </p:nvSpPr>
          <p:spPr>
            <a:xfrm>
              <a:off x="4587581" y="1554466"/>
              <a:ext cx="187800" cy="187800"/>
            </a:xfrm>
            <a:prstGeom prst="ellipse">
              <a:avLst/>
            </a:prstGeom>
            <a:solidFill>
              <a:srgbClr val="006847">
                <a:alpha val="70000"/>
              </a:srgbClr>
            </a:solidFill>
            <a:ln w="28575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r>
                <a:rPr lang="en-US">
                  <a:solidFill>
                    <a:schemeClr val="bg1"/>
                  </a:solidFill>
                  <a:latin typeface="Avenir Next LT Pro"/>
                </a:rPr>
                <a:t>Step 4</a:t>
              </a:r>
              <a:endParaRPr lang="en-US">
                <a:solidFill>
                  <a:schemeClr val="bg1"/>
                </a:solidFill>
                <a:latin typeface="Avenir Next LT Pro"/>
                <a:cs typeface="Arial" panose="020B0604020202020204" pitchFamily="34" charset="0"/>
              </a:endParaRPr>
            </a:p>
          </p:txBody>
        </p:sp>
        <p:grpSp>
          <p:nvGrpSpPr>
            <p:cNvPr id="19" name="Google Shape;9478;p128">
              <a:extLst>
                <a:ext uri="{FF2B5EF4-FFF2-40B4-BE49-F238E27FC236}">
                  <a16:creationId xmlns:a16="http://schemas.microsoft.com/office/drawing/2014/main" id="{90F49FDF-190F-55D0-3B2E-3FA0D2CB48E5}"/>
                </a:ext>
              </a:extLst>
            </p:cNvPr>
            <p:cNvGrpSpPr/>
            <p:nvPr/>
          </p:nvGrpSpPr>
          <p:grpSpPr>
            <a:xfrm>
              <a:off x="4631664" y="1742840"/>
              <a:ext cx="286500" cy="252676"/>
              <a:chOff x="4631664" y="1742840"/>
              <a:chExt cx="286500" cy="252676"/>
            </a:xfrm>
          </p:grpSpPr>
          <p:cxnSp>
            <p:nvCxnSpPr>
              <p:cNvPr id="20" name="Google Shape;9479;p128">
                <a:extLst>
                  <a:ext uri="{FF2B5EF4-FFF2-40B4-BE49-F238E27FC236}">
                    <a16:creationId xmlns:a16="http://schemas.microsoft.com/office/drawing/2014/main" id="{3467CFEB-9F3C-9B03-029C-9A61EF00CC31}"/>
                  </a:ext>
                </a:extLst>
              </p:cNvPr>
              <p:cNvCxnSpPr/>
              <p:nvPr/>
            </p:nvCxnSpPr>
            <p:spPr>
              <a:xfrm flipH="1" flipV="1">
                <a:off x="4678801" y="1742840"/>
                <a:ext cx="2612" cy="152784"/>
              </a:xfrm>
              <a:prstGeom prst="straightConnector1">
                <a:avLst/>
              </a:prstGeom>
              <a:noFill/>
              <a:ln w="285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1" name="Google Shape;9480;p128">
                <a:extLst>
                  <a:ext uri="{FF2B5EF4-FFF2-40B4-BE49-F238E27FC236}">
                    <a16:creationId xmlns:a16="http://schemas.microsoft.com/office/drawing/2014/main" id="{E11DF026-F145-00A0-159B-C4C0F9E9A54B}"/>
                  </a:ext>
                </a:extLst>
              </p:cNvPr>
              <p:cNvSpPr/>
              <p:nvPr/>
            </p:nvSpPr>
            <p:spPr>
              <a:xfrm>
                <a:off x="4631664" y="1895616"/>
                <a:ext cx="286500" cy="99900"/>
              </a:xfrm>
              <a:prstGeom prst="rect">
                <a:avLst/>
              </a:prstGeom>
              <a:solidFill>
                <a:srgbClr val="006847">
                  <a:alpha val="70000"/>
                </a:srgbClr>
              </a:solidFill>
              <a:ln w="28575" cap="flat" cmpd="sng">
                <a:solidFill>
                  <a:schemeClr val="bg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r>
                  <a:rPr lang="en-US">
                    <a:solidFill>
                      <a:schemeClr val="bg1"/>
                    </a:solidFill>
                    <a:latin typeface="Avenir Next LT Pro"/>
                  </a:rPr>
                  <a:t>Text Here</a:t>
                </a:r>
                <a:endParaRPr lang="en-US">
                  <a:solidFill>
                    <a:schemeClr val="bg1"/>
                  </a:solidFill>
                  <a:latin typeface="Avenir Next LT Pro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33" name="Picture 32" descr="A black and white logo&#10;&#10;AI-generated content may be incorrect.">
            <a:extLst>
              <a:ext uri="{FF2B5EF4-FFF2-40B4-BE49-F238E27FC236}">
                <a16:creationId xmlns:a16="http://schemas.microsoft.com/office/drawing/2014/main" id="{4F86450F-1DAD-3F75-2EEB-7C9A03CD0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9DF0F05-018B-3A5A-C93F-4E1001F16580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4DB9670-48AD-D330-D802-CA9730430082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Presentation Roadmap</a:t>
            </a:r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1A7AF0C-C431-B3EC-259C-8194D7CCF5CE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00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B24E612A-AAE7-F1D1-7F75-620508B89E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7" name="Google Shape;462;p60">
            <a:extLst>
              <a:ext uri="{FF2B5EF4-FFF2-40B4-BE49-F238E27FC236}">
                <a16:creationId xmlns:a16="http://schemas.microsoft.com/office/drawing/2014/main" id="{B4F22A98-5914-5CC5-A362-AD2B7AD9BF30}"/>
              </a:ext>
            </a:extLst>
          </p:cNvPr>
          <p:cNvSpPr/>
          <p:nvPr/>
        </p:nvSpPr>
        <p:spPr>
          <a:xfrm>
            <a:off x="833150" y="933250"/>
            <a:ext cx="5070643" cy="2180176"/>
          </a:xfrm>
          <a:prstGeom prst="rect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>
                <a:solidFill>
                  <a:srgbClr val="FFC000"/>
                </a:solidFill>
                <a:latin typeface="Avenir Next LT Pro"/>
              </a:rPr>
              <a:t>Title</a:t>
            </a:r>
            <a:endParaRPr lang="en-US" sz="1800" b="1">
              <a:solidFill>
                <a:srgbClr val="FFC000"/>
              </a:solidFill>
              <a:latin typeface="Avenir Next LT Pro"/>
              <a:cs typeface="Arial" panose="020B0604020202020204" pitchFamily="34" charset="0"/>
            </a:endParaRP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Place information here.</a:t>
            </a:r>
          </a:p>
        </p:txBody>
      </p:sp>
      <p:sp>
        <p:nvSpPr>
          <p:cNvPr id="8" name="Google Shape;462;p60">
            <a:extLst>
              <a:ext uri="{FF2B5EF4-FFF2-40B4-BE49-F238E27FC236}">
                <a16:creationId xmlns:a16="http://schemas.microsoft.com/office/drawing/2014/main" id="{DA6FB766-F151-A995-E425-EA39FAD103A8}"/>
              </a:ext>
            </a:extLst>
          </p:cNvPr>
          <p:cNvSpPr/>
          <p:nvPr/>
        </p:nvSpPr>
        <p:spPr>
          <a:xfrm>
            <a:off x="6292134" y="933250"/>
            <a:ext cx="5070643" cy="2184208"/>
          </a:xfrm>
          <a:prstGeom prst="rect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>
                <a:solidFill>
                  <a:srgbClr val="FFC000"/>
                </a:solidFill>
                <a:latin typeface="Avenir Next LT Pro"/>
                <a:cs typeface="Arial" panose="020B0604020202020204" pitchFamily="34" charset="0"/>
              </a:rPr>
              <a:t>Title</a:t>
            </a:r>
            <a:endParaRPr lang="en-US" sz="1800">
              <a:latin typeface="Avenir Next LT Pro"/>
              <a:cs typeface="Arial" panose="020B0604020202020204" pitchFamily="34" charset="0"/>
            </a:endParaRPr>
          </a:p>
          <a:p>
            <a:r>
              <a:rPr lang="en-US">
                <a:solidFill>
                  <a:schemeClr val="bg1"/>
                </a:solidFill>
                <a:latin typeface="Avenir Next LT Pro"/>
                <a:cs typeface="Arial" panose="020B0604020202020204" pitchFamily="34" charset="0"/>
              </a:rPr>
              <a:t>Place information here.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462;p60">
            <a:extLst>
              <a:ext uri="{FF2B5EF4-FFF2-40B4-BE49-F238E27FC236}">
                <a16:creationId xmlns:a16="http://schemas.microsoft.com/office/drawing/2014/main" id="{051CFF5D-4A57-525F-5099-6A00DCF93038}"/>
              </a:ext>
            </a:extLst>
          </p:cNvPr>
          <p:cNvSpPr/>
          <p:nvPr/>
        </p:nvSpPr>
        <p:spPr>
          <a:xfrm>
            <a:off x="6292134" y="3582107"/>
            <a:ext cx="5070643" cy="2204367"/>
          </a:xfrm>
          <a:prstGeom prst="rect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>
                <a:solidFill>
                  <a:srgbClr val="FFC000"/>
                </a:solidFill>
                <a:latin typeface="Avenir Next LT Pro"/>
                <a:cs typeface="Arial" panose="020B0604020202020204" pitchFamily="34" charset="0"/>
              </a:rPr>
              <a:t>Title</a:t>
            </a:r>
            <a:endParaRPr lang="en-US" sz="1800">
              <a:latin typeface="Avenir Next LT Pro"/>
              <a:cs typeface="Arial" panose="020B0604020202020204" pitchFamily="34" charset="0"/>
            </a:endParaRPr>
          </a:p>
          <a:p>
            <a:r>
              <a:rPr lang="en-US">
                <a:solidFill>
                  <a:schemeClr val="bg1"/>
                </a:solidFill>
                <a:latin typeface="Avenir Next LT Pro"/>
                <a:cs typeface="Arial" panose="020B0604020202020204" pitchFamily="34" charset="0"/>
              </a:rPr>
              <a:t>Place information here.</a:t>
            </a: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462;p60">
            <a:extLst>
              <a:ext uri="{FF2B5EF4-FFF2-40B4-BE49-F238E27FC236}">
                <a16:creationId xmlns:a16="http://schemas.microsoft.com/office/drawing/2014/main" id="{1750E668-4625-6FE3-721A-A769CE510BBA}"/>
              </a:ext>
            </a:extLst>
          </p:cNvPr>
          <p:cNvSpPr/>
          <p:nvPr/>
        </p:nvSpPr>
        <p:spPr>
          <a:xfrm>
            <a:off x="833149" y="3590171"/>
            <a:ext cx="5070643" cy="2196303"/>
          </a:xfrm>
          <a:prstGeom prst="rect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b="1" i="0" u="none" strike="noStrike" baseline="0">
                <a:solidFill>
                  <a:srgbClr val="FFC000"/>
                </a:solidFill>
                <a:latin typeface="Avenir Next LT Pro"/>
                <a:ea typeface="Segoe UI"/>
                <a:cs typeface="Segoe UI"/>
              </a:rPr>
              <a:t>Title</a:t>
            </a:r>
            <a:endParaRPr lang="en-US" sz="1800" b="1">
              <a:solidFill>
                <a:srgbClr val="FFC000"/>
              </a:solidFill>
              <a:latin typeface="Avenir Next LT Pro"/>
              <a:ea typeface="Segoe UI"/>
              <a:cs typeface="Segoe UI"/>
            </a:endParaRPr>
          </a:p>
          <a:p>
            <a:pPr algn="l" rtl="0"/>
            <a:r>
              <a:rPr lang="en-US" sz="1400" b="0" i="0" u="none" strike="noStrike" baseline="0">
                <a:solidFill>
                  <a:srgbClr val="FFFFFF"/>
                </a:solidFill>
                <a:latin typeface="Avenir Next LT Pro"/>
                <a:ea typeface="Segoe UI"/>
                <a:cs typeface="Segoe UI"/>
              </a:rPr>
              <a:t>Place information here.</a:t>
            </a:r>
            <a:r>
              <a:rPr lang="en-US" sz="1400" b="0" i="0">
                <a:solidFill>
                  <a:srgbClr val="000000"/>
                </a:solidFill>
                <a:latin typeface="Avenir Next LT Pro"/>
                <a:ea typeface="Segoe UI"/>
                <a:cs typeface="Segoe UI"/>
              </a:rPr>
              <a:t>​</a:t>
            </a:r>
            <a:endParaRPr>
              <a:latin typeface="Avenir Next LT Pro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125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4E10E-285F-548A-833C-85D1C1B122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3692" y="1265214"/>
            <a:ext cx="4181727" cy="47222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bg1"/>
                </a:solidFill>
                <a:latin typeface="Avenir Next LT Pro"/>
              </a:rPr>
              <a:t>Name</a:t>
            </a:r>
            <a:endParaRPr lang="en-US"/>
          </a:p>
          <a:p>
            <a:pPr marL="0" indent="0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Title</a:t>
            </a:r>
            <a:endParaRPr lang="en-US" sz="16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Bio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D9734A5B-46F1-7BBC-B3E6-5305CB72D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4290FD1-02F6-1883-2923-C332294FB2D1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854D41-B4CD-E4A9-44F2-BD3D82FAE48F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Team/Profile Slide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18EDE7-3A46-EEF1-5BFC-5FB1CFF7CCE5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97A2D0-F741-2E96-E9D8-8B25618EC43D}"/>
              </a:ext>
            </a:extLst>
          </p:cNvPr>
          <p:cNvSpPr/>
          <p:nvPr/>
        </p:nvSpPr>
        <p:spPr>
          <a:xfrm>
            <a:off x="6459467" y="1276071"/>
            <a:ext cx="4892811" cy="4306718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</p:spTree>
    <p:extLst>
      <p:ext uri="{BB962C8B-B14F-4D97-AF65-F5344CB8AC3E}">
        <p14:creationId xmlns:p14="http://schemas.microsoft.com/office/powerpoint/2010/main" val="2685494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278F53-FAEB-17F5-9938-C3C57E2CF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2BBCF-976F-9338-2900-CDE8290B77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7088" y="4788960"/>
            <a:ext cx="3266523" cy="1009020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>
                <a:solidFill>
                  <a:schemeClr val="bg1"/>
                </a:solidFill>
                <a:latin typeface="Avenir Next LT Pro"/>
              </a:rPr>
              <a:t>Name</a:t>
            </a:r>
            <a:endParaRPr lang="en-US" sz="160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Title</a:t>
            </a: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Bio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1400" dirty="0">
              <a:solidFill>
                <a:schemeClr val="bg1"/>
              </a:solidFill>
              <a:latin typeface="Avenir Next LT Pro"/>
            </a:endParaRP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B281FB03-C162-5478-2291-DAA25FD3A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C9E2CD1-1770-F5BE-3684-FA883363964F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4B3E65-D32C-C91E-AD79-5BAC2B8C06F4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Team/Profile Slide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773B09-9B8B-2FF5-FC80-9FCE089C0EE9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84A5F3-674A-469D-CA41-B9716889F416}"/>
              </a:ext>
            </a:extLst>
          </p:cNvPr>
          <p:cNvSpPr/>
          <p:nvPr/>
        </p:nvSpPr>
        <p:spPr>
          <a:xfrm>
            <a:off x="4463753" y="1300261"/>
            <a:ext cx="3263986" cy="3310879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0F7950-5095-9EB7-02A9-99348E78D674}"/>
              </a:ext>
            </a:extLst>
          </p:cNvPr>
          <p:cNvSpPr/>
          <p:nvPr/>
        </p:nvSpPr>
        <p:spPr>
          <a:xfrm>
            <a:off x="8229404" y="1304292"/>
            <a:ext cx="3263986" cy="3318943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86850E-A91B-F2D8-4B71-7A83FFC7954C}"/>
              </a:ext>
            </a:extLst>
          </p:cNvPr>
          <p:cNvSpPr/>
          <p:nvPr/>
        </p:nvSpPr>
        <p:spPr>
          <a:xfrm>
            <a:off x="698102" y="1304292"/>
            <a:ext cx="3263986" cy="3302816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B3C924B-B126-C53E-1ADC-3967B6244B8F}"/>
              </a:ext>
            </a:extLst>
          </p:cNvPr>
          <p:cNvSpPr txBox="1">
            <a:spLocks/>
          </p:cNvSpPr>
          <p:nvPr/>
        </p:nvSpPr>
        <p:spPr>
          <a:xfrm>
            <a:off x="4465964" y="4788154"/>
            <a:ext cx="3266523" cy="100902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b="1">
                <a:solidFill>
                  <a:schemeClr val="bg1"/>
                </a:solidFill>
                <a:latin typeface="Avenir Next LT Pro"/>
              </a:rPr>
              <a:t>Name</a:t>
            </a:r>
            <a:endParaRPr lang="en-US" sz="1600">
              <a:solidFill>
                <a:schemeClr val="bg1"/>
              </a:solidFill>
              <a:latin typeface="Avenir Next LT Pro"/>
            </a:endParaRP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Title</a:t>
            </a: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Bio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1600" b="1" dirty="0">
              <a:solidFill>
                <a:schemeClr val="bg1"/>
              </a:solidFill>
              <a:latin typeface="Avenir Next LT Pro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D714A8C-E3BC-50C0-29D8-83994D3A8F43}"/>
              </a:ext>
            </a:extLst>
          </p:cNvPr>
          <p:cNvSpPr txBox="1">
            <a:spLocks/>
          </p:cNvSpPr>
          <p:nvPr/>
        </p:nvSpPr>
        <p:spPr>
          <a:xfrm>
            <a:off x="8231615" y="4788154"/>
            <a:ext cx="3266523" cy="1009020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600" b="1">
                <a:solidFill>
                  <a:schemeClr val="bg1"/>
                </a:solidFill>
                <a:latin typeface="Avenir Next LT Pro"/>
              </a:rPr>
              <a:t>Name</a:t>
            </a:r>
            <a:endParaRPr lang="en-US" sz="1600">
              <a:solidFill>
                <a:schemeClr val="bg1"/>
              </a:solidFill>
              <a:latin typeface="Avenir Next LT Pro"/>
            </a:endParaRP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Title</a:t>
            </a:r>
          </a:p>
          <a:p>
            <a:pPr marL="0" indent="0" algn="ctr">
              <a:buNone/>
            </a:pPr>
            <a:r>
              <a:rPr lang="en-US" sz="1600">
                <a:solidFill>
                  <a:schemeClr val="bg1"/>
                </a:solidFill>
                <a:latin typeface="Avenir Next LT Pro"/>
              </a:rPr>
              <a:t>Bio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1600" b="1" dirty="0">
              <a:solidFill>
                <a:schemeClr val="bg1"/>
              </a:solidFill>
              <a:latin typeface="Avenir Next LT Pro"/>
            </a:endParaRPr>
          </a:p>
        </p:txBody>
      </p:sp>
    </p:spTree>
    <p:extLst>
      <p:ext uri="{BB962C8B-B14F-4D97-AF65-F5344CB8AC3E}">
        <p14:creationId xmlns:p14="http://schemas.microsoft.com/office/powerpoint/2010/main" val="1450346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80D22-1B79-8CE8-9D94-6D328004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black and white logo&#10;&#10;AI-generated content may be incorrect.">
            <a:extLst>
              <a:ext uri="{FF2B5EF4-FFF2-40B4-BE49-F238E27FC236}">
                <a16:creationId xmlns:a16="http://schemas.microsoft.com/office/drawing/2014/main" id="{265445AA-C432-6C0B-C115-0006C9D96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3EDF7B8-7161-36E6-F969-CCE206FFA740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0CEDA1-AC78-75E3-0E8C-4728F09BBF8B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Title of Slide</a:t>
            </a:r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2BFF886-AAAF-6B64-76C2-B046D7844B1C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BC751-5CBE-15D3-42F0-CAB572063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102"/>
            <a:ext cx="10515600" cy="4315052"/>
          </a:xfrm>
          <a:noFill/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  <a:latin typeface="Avenir Next LT Pro"/>
                <a:cs typeface="Arial"/>
              </a:rPr>
              <a:t>Add text or data </a:t>
            </a:r>
            <a:r>
              <a:rPr lang="en-US" sz="1600">
                <a:solidFill>
                  <a:schemeClr val="bg1"/>
                </a:solidFill>
                <a:latin typeface="Avenir Next LT Pro"/>
                <a:cs typeface="Arial"/>
              </a:rPr>
              <a:t>graphs here!</a:t>
            </a:r>
            <a:endParaRPr lang="en-US" sz="1600" dirty="0">
              <a:solidFill>
                <a:schemeClr val="bg1"/>
              </a:solidFill>
              <a:latin typeface="Avenir Next LT Pro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0844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353CF2-C12D-68CD-1EF3-4668E273F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FAB795-5C83-81B8-2AF8-54BBA553F9BF}"/>
              </a:ext>
            </a:extLst>
          </p:cNvPr>
          <p:cNvSpPr txBox="1"/>
          <p:nvPr/>
        </p:nvSpPr>
        <p:spPr>
          <a:xfrm>
            <a:off x="6097632" y="1280698"/>
            <a:ext cx="5829297" cy="13315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8000" b="1">
                <a:solidFill>
                  <a:srgbClr val="FFC000"/>
                </a:solidFill>
                <a:latin typeface="Avenir Next LT Pro"/>
              </a:rPr>
              <a:t>Thank You!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17C8D4-9132-31F5-3D73-EE4B3974563E}"/>
              </a:ext>
            </a:extLst>
          </p:cNvPr>
          <p:cNvSpPr/>
          <p:nvPr/>
        </p:nvSpPr>
        <p:spPr>
          <a:xfrm rot="5400000" flipH="1">
            <a:off x="9177055" y="480359"/>
            <a:ext cx="22952" cy="47012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36FE8-018C-A0D8-1747-E3D057292A63}"/>
              </a:ext>
            </a:extLst>
          </p:cNvPr>
          <p:cNvSpPr txBox="1"/>
          <p:nvPr/>
        </p:nvSpPr>
        <p:spPr>
          <a:xfrm>
            <a:off x="6823741" y="3204422"/>
            <a:ext cx="4647505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Contact Information here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• Office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• Phone Numbers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>
                <a:solidFill>
                  <a:schemeClr val="bg1"/>
                </a:solidFill>
              </a:rPr>
              <a:t>• Emails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• Website Links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C072A9B8-E1D1-CCFF-6D69-D7D964070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7306" y="5375353"/>
            <a:ext cx="2465220" cy="7817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CF9C088-C460-A7D0-F85E-7E6409041168}"/>
              </a:ext>
            </a:extLst>
          </p:cNvPr>
          <p:cNvSpPr txBox="1"/>
          <p:nvPr/>
        </p:nvSpPr>
        <p:spPr>
          <a:xfrm>
            <a:off x="7956988" y="6049414"/>
            <a:ext cx="247062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sru.edu</a:t>
            </a:r>
          </a:p>
          <a:p>
            <a:pPr algn="ctr"/>
            <a:r>
              <a:rPr lang="en-US" sz="600">
                <a:solidFill>
                  <a:schemeClr val="bg1"/>
                </a:solidFill>
                <a:latin typeface="Avenir Next LT Pro"/>
              </a:rPr>
              <a:t>A member of Pennsylvania's State of Higher Education.</a:t>
            </a:r>
          </a:p>
        </p:txBody>
      </p:sp>
    </p:spTree>
    <p:extLst>
      <p:ext uri="{BB962C8B-B14F-4D97-AF65-F5344CB8AC3E}">
        <p14:creationId xmlns:p14="http://schemas.microsoft.com/office/powerpoint/2010/main" val="3519799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553C674-A61D-C454-775A-A451091CD97C}"/>
              </a:ext>
            </a:extLst>
          </p:cNvPr>
          <p:cNvSpPr txBox="1"/>
          <p:nvPr/>
        </p:nvSpPr>
        <p:spPr>
          <a:xfrm>
            <a:off x="-10463" y="5199555"/>
            <a:ext cx="5829297" cy="133150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8000" b="1">
                <a:solidFill>
                  <a:srgbClr val="FFC000"/>
                </a:solidFill>
                <a:latin typeface="Avenir Next LT Pro"/>
              </a:rPr>
              <a:t>Thank You!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8545D8-5E5B-05F1-D54B-3E2A6DB65C67}"/>
              </a:ext>
            </a:extLst>
          </p:cNvPr>
          <p:cNvSpPr/>
          <p:nvPr/>
        </p:nvSpPr>
        <p:spPr>
          <a:xfrm flipH="1">
            <a:off x="5862960" y="5193470"/>
            <a:ext cx="14889" cy="1338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black and white logo&#10;&#10;AI-generated content may be incorrect.">
            <a:extLst>
              <a:ext uri="{FF2B5EF4-FFF2-40B4-BE49-F238E27FC236}">
                <a16:creationId xmlns:a16="http://schemas.microsoft.com/office/drawing/2014/main" id="{B6E49148-C20B-3361-67A3-C2498EBD15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0703" y="5286655"/>
            <a:ext cx="2465220" cy="78173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AB168D-BDA4-4170-3148-38F687304F06}"/>
              </a:ext>
            </a:extLst>
          </p:cNvPr>
          <p:cNvSpPr txBox="1"/>
          <p:nvPr/>
        </p:nvSpPr>
        <p:spPr>
          <a:xfrm>
            <a:off x="9150385" y="5960716"/>
            <a:ext cx="247062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>
                <a:solidFill>
                  <a:schemeClr val="bg1"/>
                </a:solidFill>
              </a:rPr>
              <a:t>sru.edu</a:t>
            </a:r>
          </a:p>
          <a:p>
            <a:pPr algn="r"/>
            <a:r>
              <a:rPr lang="en-US" sz="600">
                <a:solidFill>
                  <a:schemeClr val="bg1"/>
                </a:solidFill>
                <a:latin typeface="Avenir Next LT Pro"/>
              </a:rPr>
              <a:t>A member of Pennsylvania's State of Higher Education.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BDC867-43E1-EB96-69E6-AC2FF4DE53C5}"/>
              </a:ext>
            </a:extLst>
          </p:cNvPr>
          <p:cNvSpPr/>
          <p:nvPr/>
        </p:nvSpPr>
        <p:spPr>
          <a:xfrm flipH="1">
            <a:off x="8939182" y="5201533"/>
            <a:ext cx="14889" cy="1338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7112DC-196E-1A1F-C5F1-A106A570CB50}"/>
              </a:ext>
            </a:extLst>
          </p:cNvPr>
          <p:cNvSpPr txBox="1"/>
          <p:nvPr/>
        </p:nvSpPr>
        <p:spPr>
          <a:xfrm>
            <a:off x="6053678" y="5409787"/>
            <a:ext cx="275258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Contact Information here</a:t>
            </a:r>
          </a:p>
        </p:txBody>
      </p:sp>
    </p:spTree>
    <p:extLst>
      <p:ext uri="{BB962C8B-B14F-4D97-AF65-F5344CB8AC3E}">
        <p14:creationId xmlns:p14="http://schemas.microsoft.com/office/powerpoint/2010/main" val="345974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91841E-8DF0-1E67-73A0-E5F976D2F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FCC52AE5-0370-B79C-A883-EB501C862894}"/>
              </a:ext>
            </a:extLst>
          </p:cNvPr>
          <p:cNvSpPr/>
          <p:nvPr/>
        </p:nvSpPr>
        <p:spPr>
          <a:xfrm>
            <a:off x="2229345" y="566424"/>
            <a:ext cx="2867339" cy="2868530"/>
          </a:xfrm>
          <a:prstGeom prst="ellipse">
            <a:avLst/>
          </a:prstGeom>
          <a:solidFill>
            <a:srgbClr val="0068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00" dirty="0"/>
          </a:p>
        </p:txBody>
      </p:sp>
      <p:pic>
        <p:nvPicPr>
          <p:cNvPr id="5" name="Picture 4" descr="A black and white logo with a tower&#10;&#10;AI-generated content may be incorrect.">
            <a:extLst>
              <a:ext uri="{FF2B5EF4-FFF2-40B4-BE49-F238E27FC236}">
                <a16:creationId xmlns:a16="http://schemas.microsoft.com/office/drawing/2014/main" id="{20B6D543-5A0A-EDF1-76A4-26565E0EB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540" y="566460"/>
            <a:ext cx="2861991" cy="286253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7BC0B09-2F39-AE19-6B69-2ECD68735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604" y="4662235"/>
            <a:ext cx="6148413" cy="782965"/>
          </a:xfrm>
        </p:spPr>
        <p:txBody>
          <a:bodyPr>
            <a:noAutofit/>
          </a:bodyPr>
          <a:lstStyle/>
          <a:p>
            <a:r>
              <a:rPr lang="en-US" sz="6600" b="1">
                <a:solidFill>
                  <a:srgbClr val="FFC000"/>
                </a:solidFill>
                <a:latin typeface="Avenir Next LT Pro"/>
              </a:rPr>
              <a:t>Presentation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A03C88D-E576-FE7C-AD6E-C5AC664058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604" y="5448577"/>
            <a:ext cx="6148413" cy="10227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Here is where your </a:t>
            </a:r>
            <a:r>
              <a:rPr lang="en-US">
                <a:solidFill>
                  <a:schemeClr val="bg1"/>
                </a:solidFill>
                <a:latin typeface="Avenir Next LT Pro"/>
              </a:rPr>
              <a:t>presentation begins </a:t>
            </a:r>
            <a:endParaRPr lang="en-US">
              <a:solidFill>
                <a:schemeClr val="bg1"/>
              </a:solidFill>
              <a:latin typeface="Aptos" panose="02110004020202020204"/>
            </a:endParaRP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Presenter's Name</a:t>
            </a:r>
            <a:endParaRPr lang="en-US">
              <a:solidFill>
                <a:schemeClr val="bg1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61550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462;p60">
            <a:extLst>
              <a:ext uri="{FF2B5EF4-FFF2-40B4-BE49-F238E27FC236}">
                <a16:creationId xmlns:a16="http://schemas.microsoft.com/office/drawing/2014/main" id="{9B9304BB-ADEC-231D-13FE-FA1408A37312}"/>
              </a:ext>
            </a:extLst>
          </p:cNvPr>
          <p:cNvSpPr/>
          <p:nvPr/>
        </p:nvSpPr>
        <p:spPr>
          <a:xfrm>
            <a:off x="833150" y="679250"/>
            <a:ext cx="5784262" cy="1559288"/>
          </a:xfrm>
          <a:prstGeom prst="rect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095C9C-BD2F-4FE5-5DBE-122FC541E04B}"/>
              </a:ext>
            </a:extLst>
          </p:cNvPr>
          <p:cNvSpPr txBox="1"/>
          <p:nvPr/>
        </p:nvSpPr>
        <p:spPr>
          <a:xfrm>
            <a:off x="5099890" y="734457"/>
            <a:ext cx="1523999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800">
                <a:solidFill>
                  <a:srgbClr val="FFC000"/>
                </a:solidFill>
                <a:latin typeface="Avenir Next LT Pro"/>
              </a:rPr>
              <a:t>01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930F75-9DC4-EB92-9D4F-CF7177A23741}"/>
              </a:ext>
            </a:extLst>
          </p:cNvPr>
          <p:cNvSpPr txBox="1"/>
          <p:nvPr/>
        </p:nvSpPr>
        <p:spPr>
          <a:xfrm>
            <a:off x="1299073" y="1647939"/>
            <a:ext cx="3800819" cy="5585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0" i="0" u="none" strike="noStrike" baseline="0">
                <a:solidFill>
                  <a:srgbClr val="FFFFFF"/>
                </a:solidFill>
                <a:latin typeface="Avenir Next LT Pro"/>
              </a:rPr>
              <a:t>You can describe the topic of the section here</a:t>
            </a:r>
            <a:r>
              <a:rPr sz="1200" b="0" i="0">
                <a:solidFill>
                  <a:srgbClr val="000000"/>
                </a:solidFill>
                <a:latin typeface="Avenir Next LT Pro"/>
                <a:ea typeface="Arial"/>
                <a:cs typeface="Arial"/>
              </a:rPr>
              <a:t>​</a:t>
            </a:r>
            <a:endParaRPr lang="en-US" sz="1200">
              <a:latin typeface="Avenir Next LT Pro"/>
            </a:endParaRPr>
          </a:p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3723BC-2C11-B300-1FB8-4E0761612766}"/>
              </a:ext>
            </a:extLst>
          </p:cNvPr>
          <p:cNvSpPr txBox="1"/>
          <p:nvPr/>
        </p:nvSpPr>
        <p:spPr>
          <a:xfrm>
            <a:off x="1216446" y="1023650"/>
            <a:ext cx="38834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3600" b="1">
                <a:solidFill>
                  <a:srgbClr val="FFC000"/>
                </a:solidFill>
                <a:latin typeface="Avenir Next LT Pro"/>
              </a:rPr>
              <a:t>First Topic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22" name="Google Shape;462;p60">
            <a:extLst>
              <a:ext uri="{FF2B5EF4-FFF2-40B4-BE49-F238E27FC236}">
                <a16:creationId xmlns:a16="http://schemas.microsoft.com/office/drawing/2014/main" id="{BB722291-54E5-4F5E-6863-7AD0C1016D69}"/>
              </a:ext>
            </a:extLst>
          </p:cNvPr>
          <p:cNvSpPr/>
          <p:nvPr/>
        </p:nvSpPr>
        <p:spPr>
          <a:xfrm>
            <a:off x="846920" y="2685238"/>
            <a:ext cx="5784262" cy="1559288"/>
          </a:xfrm>
          <a:prstGeom prst="rect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518F86-D67F-C559-B16B-82D37E0496EE}"/>
              </a:ext>
            </a:extLst>
          </p:cNvPr>
          <p:cNvSpPr txBox="1"/>
          <p:nvPr/>
        </p:nvSpPr>
        <p:spPr>
          <a:xfrm>
            <a:off x="5113660" y="2740444"/>
            <a:ext cx="1523999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800">
                <a:solidFill>
                  <a:srgbClr val="FFC000"/>
                </a:solidFill>
                <a:latin typeface="Avenir Next LT Pro"/>
              </a:rPr>
              <a:t>02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47833D-50D5-9C44-1344-9162D88852EF}"/>
              </a:ext>
            </a:extLst>
          </p:cNvPr>
          <p:cNvSpPr txBox="1"/>
          <p:nvPr/>
        </p:nvSpPr>
        <p:spPr>
          <a:xfrm>
            <a:off x="1312843" y="3653926"/>
            <a:ext cx="3800819" cy="5585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0" i="0" u="none" strike="noStrike" baseline="0">
                <a:solidFill>
                  <a:srgbClr val="FFFFFF"/>
                </a:solidFill>
                <a:latin typeface="Avenir Next LT Pro"/>
              </a:rPr>
              <a:t>You can describe the topic of the section here</a:t>
            </a:r>
            <a:r>
              <a:rPr sz="1200" b="0" i="0">
                <a:solidFill>
                  <a:srgbClr val="000000"/>
                </a:solidFill>
                <a:latin typeface="Avenir Next LT Pro"/>
                <a:ea typeface="Arial"/>
                <a:cs typeface="Arial"/>
              </a:rPr>
              <a:t>​</a:t>
            </a:r>
            <a:endParaRPr lang="en-US" sz="1200">
              <a:latin typeface="Avenir Next LT Pro"/>
            </a:endParaRPr>
          </a:p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8A037A5-93BC-AB1D-9B03-A750F6F01B53}"/>
              </a:ext>
            </a:extLst>
          </p:cNvPr>
          <p:cNvSpPr txBox="1"/>
          <p:nvPr/>
        </p:nvSpPr>
        <p:spPr>
          <a:xfrm>
            <a:off x="1230216" y="3029638"/>
            <a:ext cx="38834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3600" b="1">
                <a:solidFill>
                  <a:srgbClr val="FFC000"/>
                </a:solidFill>
                <a:latin typeface="Avenir Next LT Pro"/>
              </a:rPr>
              <a:t>Second Topic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26" name="Google Shape;462;p60">
            <a:extLst>
              <a:ext uri="{FF2B5EF4-FFF2-40B4-BE49-F238E27FC236}">
                <a16:creationId xmlns:a16="http://schemas.microsoft.com/office/drawing/2014/main" id="{EB80723E-A1EA-ACCD-2F5F-E4E65E260B14}"/>
              </a:ext>
            </a:extLst>
          </p:cNvPr>
          <p:cNvSpPr/>
          <p:nvPr/>
        </p:nvSpPr>
        <p:spPr>
          <a:xfrm>
            <a:off x="860691" y="4682045"/>
            <a:ext cx="5784262" cy="1559288"/>
          </a:xfrm>
          <a:prstGeom prst="rect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BB4D08-4768-21F4-4F06-2E24CC725274}"/>
              </a:ext>
            </a:extLst>
          </p:cNvPr>
          <p:cNvSpPr txBox="1"/>
          <p:nvPr/>
        </p:nvSpPr>
        <p:spPr>
          <a:xfrm>
            <a:off x="5127431" y="4737252"/>
            <a:ext cx="1523999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800">
                <a:solidFill>
                  <a:srgbClr val="FFC000"/>
                </a:solidFill>
                <a:latin typeface="Avenir Next LT Pro"/>
              </a:rPr>
              <a:t>03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E5727C3-2902-2370-4E91-6627A257CB6D}"/>
              </a:ext>
            </a:extLst>
          </p:cNvPr>
          <p:cNvSpPr txBox="1"/>
          <p:nvPr/>
        </p:nvSpPr>
        <p:spPr>
          <a:xfrm>
            <a:off x="1326614" y="5650734"/>
            <a:ext cx="3800819" cy="5585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 b="0" i="0" u="none" strike="noStrike" baseline="0">
                <a:solidFill>
                  <a:srgbClr val="FFFFFF"/>
                </a:solidFill>
                <a:latin typeface="Avenir Next LT Pro"/>
              </a:rPr>
              <a:t>You can describe the topic of the section here</a:t>
            </a:r>
            <a:r>
              <a:rPr sz="1200" b="0" i="0">
                <a:solidFill>
                  <a:srgbClr val="000000"/>
                </a:solidFill>
                <a:latin typeface="Avenir Next LT Pro"/>
                <a:ea typeface="Arial"/>
                <a:cs typeface="Arial"/>
              </a:rPr>
              <a:t>​</a:t>
            </a:r>
            <a:endParaRPr lang="en-US" sz="1200">
              <a:latin typeface="Avenir Next LT Pro"/>
            </a:endParaRPr>
          </a:p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E2D4F6-0DB5-8D14-9DAD-C2395E286DBE}"/>
              </a:ext>
            </a:extLst>
          </p:cNvPr>
          <p:cNvSpPr txBox="1"/>
          <p:nvPr/>
        </p:nvSpPr>
        <p:spPr>
          <a:xfrm>
            <a:off x="1243988" y="5026445"/>
            <a:ext cx="38834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3600" b="1">
                <a:solidFill>
                  <a:srgbClr val="FFC000"/>
                </a:solidFill>
                <a:latin typeface="Avenir Next LT Pro"/>
              </a:rPr>
              <a:t>Third Topic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DD7DBB3-BE5E-B709-9CD7-89EA1F0E13F0}"/>
              </a:ext>
            </a:extLst>
          </p:cNvPr>
          <p:cNvSpPr/>
          <p:nvPr/>
        </p:nvSpPr>
        <p:spPr>
          <a:xfrm>
            <a:off x="7622429" y="663246"/>
            <a:ext cx="3798389" cy="4785633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97550D9-3752-305E-7183-1CC4E1FD3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52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C8EC11-19E0-2C50-5E55-D7394CD41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137" y="3035149"/>
            <a:ext cx="3806776" cy="15412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sz="3600" b="1">
                <a:solidFill>
                  <a:srgbClr val="FFC000"/>
                </a:solidFill>
                <a:latin typeface="Avenir Next LT Pro"/>
              </a:rPr>
              <a:t>First Topic</a:t>
            </a:r>
          </a:p>
          <a:p>
            <a:pPr>
              <a:buNone/>
            </a:pPr>
            <a:r>
              <a:rPr lang="en-US" sz="1200">
                <a:solidFill>
                  <a:srgbClr val="FFFFFF"/>
                </a:solidFill>
                <a:latin typeface="Avenir Next LT Pro"/>
              </a:rPr>
              <a:t>You can describe the topic of the section here</a:t>
            </a:r>
            <a:r>
              <a:rPr lang="en-US" sz="1200" dirty="0">
                <a:solidFill>
                  <a:srgbClr val="000000"/>
                </a:solidFill>
                <a:latin typeface="Avenir Next LT Pro"/>
              </a:rPr>
              <a:t>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3684CF-F091-D95A-D10F-5F86B9EF978C}"/>
              </a:ext>
            </a:extLst>
          </p:cNvPr>
          <p:cNvSpPr/>
          <p:nvPr/>
        </p:nvSpPr>
        <p:spPr>
          <a:xfrm>
            <a:off x="6094396" y="655182"/>
            <a:ext cx="5157088" cy="4761444"/>
          </a:xfrm>
          <a:prstGeom prst="rect">
            <a:avLst/>
          </a:pr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Place Image 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E916FC-3754-FDCB-C8AE-1C2B41FAD348}"/>
              </a:ext>
            </a:extLst>
          </p:cNvPr>
          <p:cNvSpPr txBox="1"/>
          <p:nvPr/>
        </p:nvSpPr>
        <p:spPr>
          <a:xfrm>
            <a:off x="939128" y="1714171"/>
            <a:ext cx="1523999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800">
                <a:solidFill>
                  <a:srgbClr val="FFC000"/>
                </a:solidFill>
                <a:latin typeface="Avenir Next LT Pro"/>
              </a:rPr>
              <a:t>01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C9E9A0A6-7189-8B07-191D-0004A0F5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E4B105A-9BA8-7098-CDBC-2BA2E996B105}"/>
              </a:ext>
            </a:extLst>
          </p:cNvPr>
          <p:cNvSpPr/>
          <p:nvPr/>
        </p:nvSpPr>
        <p:spPr>
          <a:xfrm rot="5400000" flipH="1">
            <a:off x="2450961" y="4698777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4553CD-D160-423A-33DF-F8F694DFC350}"/>
              </a:ext>
            </a:extLst>
          </p:cNvPr>
          <p:cNvSpPr/>
          <p:nvPr/>
        </p:nvSpPr>
        <p:spPr>
          <a:xfrm rot="5400000" flipH="1">
            <a:off x="2450960" y="-824623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246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5712F-9C60-C08E-A7D2-D195F517E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102"/>
            <a:ext cx="10515600" cy="4500512"/>
          </a:xfrm>
          <a:solidFill>
            <a:srgbClr val="006847">
              <a:alpha val="50000"/>
            </a:srgb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" sz="1700">
                <a:solidFill>
                  <a:schemeClr val="lt1"/>
                </a:solidFill>
                <a:latin typeface="Avenir Next LT Pro"/>
                <a:cs typeface="Arial"/>
              </a:rPr>
              <a:t>An official slide structure template for SRU, which you can adapt to your PowerPoint needs. If you need technical assistance or training regarding Microsoft PowerPoint, please contact </a:t>
            </a:r>
            <a:r>
              <a:rPr lang="en" sz="1700" dirty="0">
                <a:solidFill>
                  <a:schemeClr val="lt1"/>
                </a:solidFill>
                <a:latin typeface="Avenir Next LT Pro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helpdesk@sru.edu</a:t>
            </a:r>
            <a:r>
              <a:rPr lang="en" sz="1700">
                <a:solidFill>
                  <a:schemeClr val="lt1"/>
                </a:solidFill>
                <a:latin typeface="Avenir Next LT Pro"/>
                <a:cs typeface="Arial"/>
              </a:rPr>
              <a:t>. For specific issues regarding this template, please </a:t>
            </a: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email </a:t>
            </a:r>
            <a:r>
              <a:rPr lang="en-US" sz="1700" dirty="0">
                <a:solidFill>
                  <a:schemeClr val="lt1"/>
                </a:solidFill>
                <a:latin typeface="Avenir Next LT Pro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websupport@sru.edu</a:t>
            </a: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.</a:t>
            </a:r>
          </a:p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" sz="1700">
                <a:solidFill>
                  <a:schemeClr val="lt1"/>
                </a:solidFill>
                <a:latin typeface="Avenir Next LT Pro"/>
                <a:cs typeface="Arial"/>
              </a:rPr>
              <a:t>You can create new slides with any layout using the “New Slide” button in PowerPoint.</a:t>
            </a:r>
            <a:endParaRPr lang="en-US" sz="1700">
              <a:solidFill>
                <a:schemeClr val="lt1"/>
              </a:solidFill>
              <a:latin typeface="Avenir Next LT Pro"/>
              <a:cs typeface="Arial"/>
            </a:endParaRPr>
          </a:p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" sz="1700">
                <a:solidFill>
                  <a:schemeClr val="lt1"/>
                </a:solidFill>
                <a:latin typeface="Avenir Next LT Pro"/>
                <a:cs typeface="Arial"/>
              </a:rPr>
              <a:t>You can change/delete/duplicate/modify many items in the slide, including: </a:t>
            </a:r>
            <a:br>
              <a:rPr lang="en" sz="1700" dirty="0">
                <a:latin typeface="Avenir Next LT Pro"/>
                <a:cs typeface="Arial"/>
              </a:rPr>
            </a:br>
            <a:endParaRPr lang="en-US" sz="1700">
              <a:latin typeface="Avenir Next LT Pro"/>
              <a:cs typeface="Arial"/>
            </a:endParaRP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Pictures and their correlating border</a:t>
            </a: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" sz="1700">
                <a:solidFill>
                  <a:schemeClr val="lt1"/>
                </a:solidFill>
                <a:latin typeface="Avenir Next LT Pro"/>
                <a:cs typeface="Arial"/>
              </a:rPr>
              <a:t>Slides (duplicate, delete etc.), as an example, you can delete this slide after reading </a:t>
            </a:r>
            <a:endParaRPr lang="en-US" sz="1700">
              <a:solidFill>
                <a:schemeClr val="lt1"/>
              </a:solidFill>
              <a:latin typeface="Avenir Next LT Pro"/>
              <a:cs typeface="Arial"/>
            </a:endParaRP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Icons/Glyphs with various themes</a:t>
            </a: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Graphs and lined boxes/outlines</a:t>
            </a: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Font or line colors/sizes as needed (stick to the color theme and use white or yellow text on green backgrounds for readability)</a:t>
            </a: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Text/copy addition or modification</a:t>
            </a: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Animations</a:t>
            </a:r>
          </a:p>
          <a:p>
            <a:pPr marL="914400" indent="-304800">
              <a:lnSpc>
                <a:spcPct val="100000"/>
              </a:lnSpc>
              <a:spcBef>
                <a:spcPts val="0"/>
              </a:spcBef>
              <a:buFont typeface="Livvic Light,sans-serif" panose="020B0604020202020204" pitchFamily="34" charset="0"/>
              <a:buChar char="●"/>
            </a:pPr>
            <a:r>
              <a:rPr lang="en-US" sz="1700">
                <a:solidFill>
                  <a:schemeClr val="lt1"/>
                </a:solidFill>
                <a:latin typeface="Avenir Next LT Pro"/>
                <a:cs typeface="Arial"/>
              </a:rPr>
              <a:t>… and more!</a:t>
            </a:r>
          </a:p>
          <a:p>
            <a:endParaRPr lang="en-US"/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7708EF62-52DE-13EF-E2F4-61A5F2E31D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7D77DF8-E17D-671C-B940-CC31E7E01B25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41ED6C-D78E-6591-4FD5-434E2A485DC6}"/>
              </a:ext>
            </a:extLst>
          </p:cNvPr>
          <p:cNvSpPr txBox="1"/>
          <p:nvPr/>
        </p:nvSpPr>
        <p:spPr>
          <a:xfrm>
            <a:off x="4221238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SRU Slide Template</a:t>
            </a:r>
            <a:endParaRPr lang="en-US" sz="2400">
              <a:latin typeface="Avenir Next LT Pro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616755-0866-623B-0111-C75D77BDDCAF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31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D5DD81-D047-E268-0CC5-F52F17E9C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181226"/>
            <a:ext cx="5157787" cy="823912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Avenir Next LT Pro"/>
              </a:rPr>
              <a:t>Compare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5F2EE7-C3D7-2586-B1D6-E246860DD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01107"/>
            <a:ext cx="4553026" cy="3688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Describe the selected topic here. Include information that directly correlates with the subject.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endParaRPr lang="en-US">
              <a:latin typeface="Avenir Next LT Pro"/>
            </a:endParaRPr>
          </a:p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68BC2E-90BE-C678-23DB-95A3A42914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32612" y="2005138"/>
            <a:ext cx="4622776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Describe the selected topic here. Include information that directly correlates with the subject.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 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r>
              <a:rPr lang="en-US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pPr algn="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29A558-CBF6-7A7A-6433-0C85D6A88E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33406" y="1181226"/>
            <a:ext cx="4521982" cy="815849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Avenir Next LT Pro"/>
              </a:rPr>
              <a:t>Contrast</a:t>
            </a:r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45F4EF56-F2FC-35F8-A0A4-09632911B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DF5450A-F8C7-41D6-CB65-0FF4E5D9C965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7FE2C5-E72B-AC87-70B1-42B7781980ED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Title of Slide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E276CFD-469C-F078-F06D-F3143BE57511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73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42F738-8283-6607-D607-FCE547DA0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5E989B-1811-8767-D07A-EE4E5F7DA2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437" y="2154313"/>
            <a:ext cx="4622776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Details about data shown in the graphs</a:t>
            </a:r>
            <a:endParaRPr lang="en-US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  </a:t>
            </a: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pPr algn="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6E7E4E-948D-E818-689E-4C650F4DB7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5470" y="1330401"/>
            <a:ext cx="4618743" cy="819880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Avenir Next LT Pro"/>
              </a:rPr>
              <a:t>Statistics</a:t>
            </a:r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057FE0B6-864B-3C40-DB18-82E1FCF6E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A53D2E2-2155-CD7D-07E2-C6E2D527339E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3B4A4A-D8BC-AD80-2416-6A68DF60AF22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Title of Slide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AE4A418-BC5F-467D-23E9-BAB860139F9B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252050-37F4-DC0D-0F0D-E04C739F1AAC}"/>
              </a:ext>
            </a:extLst>
          </p:cNvPr>
          <p:cNvSpPr txBox="1"/>
          <p:nvPr/>
        </p:nvSpPr>
        <p:spPr>
          <a:xfrm>
            <a:off x="7652370" y="5289919"/>
            <a:ext cx="3196944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To modify </a:t>
            </a:r>
            <a:r>
              <a:rPr lang="en-US" sz="800">
                <a:solidFill>
                  <a:srgbClr val="FFFFFF"/>
                </a:solidFill>
                <a:latin typeface="Arial"/>
              </a:rPr>
              <a:t>these</a:t>
            </a:r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800">
                <a:solidFill>
                  <a:srgbClr val="FFFFFF"/>
                </a:solidFill>
                <a:latin typeface="Arial"/>
              </a:rPr>
              <a:t>graphs</a:t>
            </a:r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, click on it, follow the link, change the data and paste the new graph here, replacing this one</a:t>
            </a:r>
            <a:r>
              <a:rPr sz="8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/>
          </a:p>
          <a:p>
            <a:pPr algn="ctr"/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8D8D6FC-A4D9-BE2F-A4B8-66D794192D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9872444"/>
              </p:ext>
            </p:extLst>
          </p:nvPr>
        </p:nvGraphicFramePr>
        <p:xfrm>
          <a:off x="6662634" y="993055"/>
          <a:ext cx="5180073" cy="4058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27178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F29C4F-08D7-E230-D662-3AC227FCA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118280-8FA5-4E26-91F8-F07FD90F5C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437" y="2154313"/>
            <a:ext cx="4622776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Details about data shown in the graphs</a:t>
            </a:r>
            <a:endParaRPr lang="en-US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  </a:t>
            </a: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pPr algn="r"/>
            <a:endParaRPr lang="en-US"/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CE71F9B8-1CF1-F7BD-80DE-6F839C55C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18C997B-8A7C-0742-216C-42599F393A78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680BBA-4E6D-3410-DC53-0771177C7C4F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Title of Slide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D41BCF-FD92-7484-A4E2-0B2CD16973BF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0ED38D-1090-17C9-3394-1967B7F61D1A}"/>
              </a:ext>
            </a:extLst>
          </p:cNvPr>
          <p:cNvSpPr txBox="1"/>
          <p:nvPr/>
        </p:nvSpPr>
        <p:spPr>
          <a:xfrm>
            <a:off x="7652370" y="5289919"/>
            <a:ext cx="3196944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To modify </a:t>
            </a:r>
            <a:r>
              <a:rPr lang="en-US" sz="800">
                <a:solidFill>
                  <a:srgbClr val="FFFFFF"/>
                </a:solidFill>
                <a:latin typeface="Arial"/>
              </a:rPr>
              <a:t>these</a:t>
            </a:r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800">
                <a:solidFill>
                  <a:srgbClr val="FFFFFF"/>
                </a:solidFill>
                <a:latin typeface="Arial"/>
              </a:rPr>
              <a:t>graphs</a:t>
            </a:r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, click on it, follow the link, change the data and paste the new graph here, replacing this one</a:t>
            </a:r>
            <a:r>
              <a:rPr sz="8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/>
          </a:p>
          <a:p>
            <a:pPr algn="ctr"/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16DE31C-D90A-4B03-70FA-2BF6600FC9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172835"/>
              </p:ext>
            </p:extLst>
          </p:nvPr>
        </p:nvGraphicFramePr>
        <p:xfrm>
          <a:off x="6746230" y="1185786"/>
          <a:ext cx="5004539" cy="3856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55706AAC-C69C-7A40-3F41-6DA463866D93}"/>
              </a:ext>
            </a:extLst>
          </p:cNvPr>
          <p:cNvSpPr txBox="1">
            <a:spLocks/>
          </p:cNvSpPr>
          <p:nvPr/>
        </p:nvSpPr>
        <p:spPr>
          <a:xfrm>
            <a:off x="745470" y="1330401"/>
            <a:ext cx="4618743" cy="819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Avenir Next LT Pro"/>
              </a:rPr>
              <a:t>Statistics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18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21D7E4-A0FB-1344-C903-AE91B0E38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D8BA48-E757-1AA8-AB07-BECFC4936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437" y="2154313"/>
            <a:ext cx="4622776" cy="3684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venir Next LT Pro"/>
              </a:rPr>
              <a:t>Details about data shown in the graphs</a:t>
            </a:r>
            <a:endParaRPr lang="en-US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  </a:t>
            </a: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r>
              <a:rPr lang="en-US" dirty="0">
                <a:solidFill>
                  <a:schemeClr val="bg1"/>
                </a:solidFill>
                <a:latin typeface="Avenir Next LT Pro"/>
              </a:rPr>
              <a:t>  </a:t>
            </a:r>
          </a:p>
          <a:p>
            <a:pPr algn="r"/>
            <a:endParaRPr lang="en-US"/>
          </a:p>
        </p:txBody>
      </p:sp>
      <p:pic>
        <p:nvPicPr>
          <p:cNvPr id="11" name="Picture 10" descr="A black and white logo&#10;&#10;AI-generated content may be incorrect.">
            <a:extLst>
              <a:ext uri="{FF2B5EF4-FFF2-40B4-BE49-F238E27FC236}">
                <a16:creationId xmlns:a16="http://schemas.microsoft.com/office/drawing/2014/main" id="{1004A920-BE9B-985A-2322-8D70F9E09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1084" y="6048654"/>
            <a:ext cx="1804013" cy="57208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ECF0362-112C-9019-F0C7-E29ABB791572}"/>
              </a:ext>
            </a:extLst>
          </p:cNvPr>
          <p:cNvSpPr/>
          <p:nvPr/>
        </p:nvSpPr>
        <p:spPr>
          <a:xfrm rot="5400000" flipH="1">
            <a:off x="2318822" y="-780576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36FB1F-90B6-A905-7905-46ECE0175914}"/>
              </a:ext>
            </a:extLst>
          </p:cNvPr>
          <p:cNvSpPr txBox="1"/>
          <p:nvPr/>
        </p:nvSpPr>
        <p:spPr>
          <a:xfrm>
            <a:off x="4222910" y="466678"/>
            <a:ext cx="374668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C000"/>
                </a:solidFill>
                <a:latin typeface="Avenir Next LT Pro"/>
              </a:rPr>
              <a:t>Title of Slide</a:t>
            </a:r>
            <a:endParaRPr lang="en-US" b="1">
              <a:solidFill>
                <a:srgbClr val="FFC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4DD546-C99F-CDF0-F5B8-680800F78C79}"/>
              </a:ext>
            </a:extLst>
          </p:cNvPr>
          <p:cNvSpPr/>
          <p:nvPr/>
        </p:nvSpPr>
        <p:spPr>
          <a:xfrm rot="5400000" flipH="1">
            <a:off x="9850729" y="-802599"/>
            <a:ext cx="22952" cy="29837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338601-6B56-A5FA-316F-163EA7B8F758}"/>
              </a:ext>
            </a:extLst>
          </p:cNvPr>
          <p:cNvSpPr txBox="1"/>
          <p:nvPr/>
        </p:nvSpPr>
        <p:spPr>
          <a:xfrm>
            <a:off x="7652370" y="5289919"/>
            <a:ext cx="3196944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To modify </a:t>
            </a:r>
            <a:r>
              <a:rPr lang="en-US" sz="800">
                <a:solidFill>
                  <a:srgbClr val="FFFFFF"/>
                </a:solidFill>
                <a:latin typeface="Arial"/>
              </a:rPr>
              <a:t>these</a:t>
            </a:r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 </a:t>
            </a:r>
            <a:r>
              <a:rPr lang="en-US" sz="800">
                <a:solidFill>
                  <a:srgbClr val="FFFFFF"/>
                </a:solidFill>
                <a:latin typeface="Arial"/>
              </a:rPr>
              <a:t>graphs</a:t>
            </a:r>
            <a:r>
              <a:rPr lang="en-US" sz="800" b="0" i="0" u="none" strike="noStrike" baseline="0">
                <a:solidFill>
                  <a:srgbClr val="FFFFFF"/>
                </a:solidFill>
                <a:latin typeface="Arial"/>
              </a:rPr>
              <a:t>, click on it, follow the link, change the data and paste the new graph here, replacing this one</a:t>
            </a:r>
            <a:r>
              <a:rPr sz="8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/>
          </a:p>
          <a:p>
            <a:pPr algn="ctr"/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70012FF-947B-91F9-3A19-721B7191A7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3054200"/>
              </p:ext>
            </p:extLst>
          </p:nvPr>
        </p:nvGraphicFramePr>
        <p:xfrm>
          <a:off x="7093892" y="925726"/>
          <a:ext cx="4265402" cy="4216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0E232B9-12CB-A4F9-3F50-A3957715EFAC}"/>
              </a:ext>
            </a:extLst>
          </p:cNvPr>
          <p:cNvSpPr txBox="1">
            <a:spLocks/>
          </p:cNvSpPr>
          <p:nvPr/>
        </p:nvSpPr>
        <p:spPr>
          <a:xfrm>
            <a:off x="745470" y="1330401"/>
            <a:ext cx="4618743" cy="819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>
                <a:solidFill>
                  <a:schemeClr val="bg1"/>
                </a:solidFill>
                <a:latin typeface="Avenir Next LT Pro"/>
              </a:rPr>
              <a:t>Statistics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15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596</Words>
  <Application>Microsoft Office PowerPoint</Application>
  <PresentationFormat>Widescreen</PresentationFormat>
  <Paragraphs>130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Avenir Next LT Pro</vt:lpstr>
      <vt:lpstr>Calibri</vt:lpstr>
      <vt:lpstr>Livvic Light,sans-serif</vt:lpstr>
      <vt:lpstr>Office Theme</vt:lpstr>
      <vt:lpstr>PowerPoint Presentation</vt:lpstr>
      <vt:lpstr>Presentation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Bach, Ken T</cp:lastModifiedBy>
  <cp:revision>405</cp:revision>
  <dcterms:created xsi:type="dcterms:W3CDTF">2026-08-04T14:51:10Z</dcterms:created>
  <dcterms:modified xsi:type="dcterms:W3CDTF">2026-08-26T16:01:34Z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914c80f-f1ea-4d98-8793-96e1abe086b5_Enabled">
    <vt:lpwstr>true</vt:lpwstr>
  </property>
  <property fmtid="{D5CDD505-2E9C-101B-9397-08002B2CF9AE}" pid="3" name="MSIP_Label_6914c80f-f1ea-4d98-8793-96e1abe086b5_SetDate">
    <vt:lpwstr>2026-08-26T15:59:20Z</vt:lpwstr>
  </property>
  <property fmtid="{D5CDD505-2E9C-101B-9397-08002B2CF9AE}" pid="4" name="MSIP_Label_6914c80f-f1ea-4d98-8793-96e1abe086b5_Method">
    <vt:lpwstr>Standard</vt:lpwstr>
  </property>
  <property fmtid="{D5CDD505-2E9C-101B-9397-08002B2CF9AE}" pid="5" name="MSIP_Label_6914c80f-f1ea-4d98-8793-96e1abe086b5_Name">
    <vt:lpwstr>defa4170-0d19-0005-0004-bc88714345d2</vt:lpwstr>
  </property>
  <property fmtid="{D5CDD505-2E9C-101B-9397-08002B2CF9AE}" pid="6" name="MSIP_Label_6914c80f-f1ea-4d98-8793-96e1abe086b5_SiteId">
    <vt:lpwstr>86555dba-073b-4ff7-b7d1-b73a77c5bd92</vt:lpwstr>
  </property>
  <property fmtid="{D5CDD505-2E9C-101B-9397-08002B2CF9AE}" pid="7" name="MSIP_Label_6914c80f-f1ea-4d98-8793-96e1abe086b5_ActionId">
    <vt:lpwstr>a6fa94bc-41a7-4a2a-8ba0-8341ac8ef327</vt:lpwstr>
  </property>
  <property fmtid="{D5CDD505-2E9C-101B-9397-08002B2CF9AE}" pid="8" name="MSIP_Label_6914c80f-f1ea-4d98-8793-96e1abe086b5_ContentBits">
    <vt:lpwstr>0</vt:lpwstr>
  </property>
  <property fmtid="{D5CDD505-2E9C-101B-9397-08002B2CF9AE}" pid="9" name="MSIP_Label_6914c80f-f1ea-4d98-8793-96e1abe086b5_Tag">
    <vt:lpwstr>10, 3, 0, 1</vt:lpwstr>
  </property>
</Properties>
</file>